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60" r:id="rId3"/>
  </p:sldMasterIdLst>
  <p:notesMasterIdLst>
    <p:notesMasterId r:id="rId29"/>
  </p:notesMasterIdLst>
  <p:sldIdLst>
    <p:sldId id="297" r:id="rId4"/>
    <p:sldId id="299" r:id="rId5"/>
    <p:sldId id="298" r:id="rId6"/>
    <p:sldId id="300" r:id="rId7"/>
    <p:sldId id="303" r:id="rId8"/>
    <p:sldId id="304" r:id="rId9"/>
    <p:sldId id="307" r:id="rId10"/>
    <p:sldId id="306" r:id="rId11"/>
    <p:sldId id="353" r:id="rId12"/>
    <p:sldId id="308" r:id="rId13"/>
    <p:sldId id="356" r:id="rId14"/>
    <p:sldId id="305" r:id="rId15"/>
    <p:sldId id="302" r:id="rId16"/>
    <p:sldId id="357" r:id="rId17"/>
    <p:sldId id="301" r:id="rId18"/>
    <p:sldId id="354" r:id="rId19"/>
    <p:sldId id="355" r:id="rId20"/>
    <p:sldId id="358" r:id="rId21"/>
    <p:sldId id="359" r:id="rId22"/>
    <p:sldId id="360" r:id="rId23"/>
    <p:sldId id="361" r:id="rId24"/>
    <p:sldId id="362" r:id="rId25"/>
    <p:sldId id="363" r:id="rId26"/>
    <p:sldId id="366" r:id="rId27"/>
    <p:sldId id="365"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 Förster" initials="SF" lastIdx="2" clrIdx="0">
    <p:extLst>
      <p:ext uri="{19B8F6BF-5375-455C-9EA6-DF929625EA0E}">
        <p15:presenceInfo xmlns:p15="http://schemas.microsoft.com/office/powerpoint/2012/main" userId="Stephan För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88B450"/>
    <a:srgbClr val="A7CB6F"/>
    <a:srgbClr val="9BC364"/>
    <a:srgbClr val="FFFFFF"/>
    <a:srgbClr val="E6E6E6"/>
    <a:srgbClr val="000000"/>
    <a:srgbClr val="73A53B"/>
    <a:srgbClr val="70AD47"/>
    <a:srgbClr val="8BB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7" autoAdjust="0"/>
    <p:restoredTop sz="85731" autoAdjust="0"/>
  </p:normalViewPr>
  <p:slideViewPr>
    <p:cSldViewPr snapToGrid="0">
      <p:cViewPr varScale="1">
        <p:scale>
          <a:sx n="99" d="100"/>
          <a:sy n="99" d="100"/>
        </p:scale>
        <p:origin x="606" y="72"/>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Arbeitsblat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47213077337831"/>
          <c:y val="5.4375681478020008E-2"/>
          <c:w val="0.55652130298178182"/>
          <c:h val="0.94562431852198003"/>
        </c:manualLayout>
      </c:layout>
      <c:doughnutChart>
        <c:varyColors val="1"/>
        <c:dLbls>
          <c:showLegendKey val="0"/>
          <c:showVal val="0"/>
          <c:showCatName val="0"/>
          <c:showSerName val="0"/>
          <c:showPercent val="1"/>
          <c:showBubbleSize val="0"/>
          <c:showLeaderLines val="0"/>
        </c:dLbls>
        <c:firstSliceAng val="50"/>
        <c:holeSize val="36"/>
      </c:doughnutChart>
      <c:spPr>
        <a:noFill/>
        <a:ln>
          <a:noFill/>
        </a:ln>
        <a:effectLst/>
      </c:spPr>
    </c:plotArea>
    <c:plotVisOnly val="1"/>
    <c:dispBlanksAs val="gap"/>
    <c:showDLblsOverMax val="0"/>
  </c:chart>
  <c:spPr>
    <a:noFill/>
    <a:ln w="2857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47213077337831"/>
          <c:y val="5.4375681478020008E-2"/>
          <c:w val="0.55652130298178182"/>
          <c:h val="0.94562431852198003"/>
        </c:manualLayout>
      </c:layout>
      <c:doughnutChart>
        <c:varyColors val="1"/>
        <c:ser>
          <c:idx val="0"/>
          <c:order val="0"/>
          <c:tx>
            <c:strRef>
              <c:f>Sheet1!$B$1</c:f>
              <c:strCache>
                <c:ptCount val="1"/>
                <c:pt idx="0">
                  <c:v>Verhältnis Pflegende Angehörige</c:v>
                </c:pt>
              </c:strCache>
            </c:strRef>
          </c:tx>
          <c:spPr>
            <a:solidFill>
              <a:schemeClr val="tx2"/>
            </a:solidFill>
            <a:ln>
              <a:solidFill>
                <a:schemeClr val="accent5">
                  <a:lumMod val="50000"/>
                </a:schemeClr>
              </a:solidFill>
            </a:ln>
          </c:spPr>
          <c:explosion val="10"/>
          <c:dPt>
            <c:idx val="0"/>
            <c:bubble3D val="0"/>
            <c:spPr>
              <a:solidFill>
                <a:schemeClr val="accent6">
                  <a:lumMod val="75000"/>
                </a:schemeClr>
              </a:solidFill>
              <a:ln w="19050">
                <a:solidFill>
                  <a:schemeClr val="accent5">
                    <a:lumMod val="50000"/>
                  </a:schemeClr>
                </a:solidFill>
              </a:ln>
              <a:effectLst/>
            </c:spPr>
            <c:extLst>
              <c:ext xmlns:c16="http://schemas.microsoft.com/office/drawing/2014/chart" uri="{C3380CC4-5D6E-409C-BE32-E72D297353CC}">
                <c16:uniqueId val="{00000001-94BB-45CD-8E02-1B6F765E0CBF}"/>
              </c:ext>
            </c:extLst>
          </c:dPt>
          <c:dPt>
            <c:idx val="1"/>
            <c:bubble3D val="0"/>
            <c:explosion val="24"/>
            <c:spPr>
              <a:solidFill>
                <a:srgbClr val="00B0F0"/>
              </a:solidFill>
              <a:ln w="19050">
                <a:solidFill>
                  <a:schemeClr val="accent5">
                    <a:lumMod val="50000"/>
                  </a:schemeClr>
                </a:solidFill>
              </a:ln>
              <a:effectLst/>
            </c:spPr>
            <c:extLst>
              <c:ext xmlns:c16="http://schemas.microsoft.com/office/drawing/2014/chart" uri="{C3380CC4-5D6E-409C-BE32-E72D297353CC}">
                <c16:uniqueId val="{00000003-94BB-45CD-8E02-1B6F765E0CBF}"/>
              </c:ext>
            </c:extLst>
          </c:dPt>
          <c:dPt>
            <c:idx val="2"/>
            <c:bubble3D val="0"/>
            <c:spPr>
              <a:solidFill>
                <a:schemeClr val="accent6">
                  <a:lumMod val="50000"/>
                </a:schemeClr>
              </a:solidFill>
              <a:ln w="19050">
                <a:solidFill>
                  <a:schemeClr val="accent5">
                    <a:lumMod val="50000"/>
                  </a:schemeClr>
                </a:solidFill>
              </a:ln>
              <a:effectLst/>
            </c:spPr>
            <c:extLst>
              <c:ext xmlns:c16="http://schemas.microsoft.com/office/drawing/2014/chart" uri="{C3380CC4-5D6E-409C-BE32-E72D297353CC}">
                <c16:uniqueId val="{00000005-94BB-45CD-8E02-1B6F765E0CBF}"/>
              </c:ext>
            </c:extLst>
          </c:dPt>
          <c:dLbls>
            <c:dLbl>
              <c:idx val="0"/>
              <c:layout>
                <c:manualLayout>
                  <c:x val="-2.0607719395502676E-2"/>
                  <c:y val="1.65967831052549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BB-45CD-8E02-1B6F765E0CBF}"/>
                </c:ext>
              </c:extLst>
            </c:dLbl>
            <c:dLbl>
              <c:idx val="1"/>
              <c:layout>
                <c:manualLayout>
                  <c:x val="7.5827927525219255E-3"/>
                  <c:y val="2.058751694012220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BB-45CD-8E02-1B6F765E0CBF}"/>
                </c:ext>
              </c:extLst>
            </c:dLbl>
            <c:dLbl>
              <c:idx val="2"/>
              <c:layout>
                <c:manualLayout>
                  <c:x val="1.0110390336695901E-2"/>
                  <c:y val="1.372501129341467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4BB-45CD-8E02-1B6F765E0CBF}"/>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3">
                        <a:lumMod val="20000"/>
                        <a:lumOff val="80000"/>
                      </a:schemeClr>
                    </a:solidFill>
                    <a:latin typeface="PT Sans" panose="020B0604020202020204" pitchFamily="34" charset="0"/>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Pflege durch Angehörige</c:v>
                </c:pt>
                <c:pt idx="1">
                  <c:v>Pflege durch Pflegedienst und Angehörige (Kombipflege) oder nur Pflegedienste</c:v>
                </c:pt>
                <c:pt idx="2">
                  <c:v>Pfegeheim</c:v>
                </c:pt>
              </c:strCache>
            </c:strRef>
          </c:cat>
          <c:val>
            <c:numRef>
              <c:f>Sheet1!$B$2:$B$4</c:f>
              <c:numCache>
                <c:formatCode>General</c:formatCode>
                <c:ptCount val="3"/>
                <c:pt idx="0">
                  <c:v>51.7</c:v>
                </c:pt>
                <c:pt idx="1">
                  <c:v>24.3</c:v>
                </c:pt>
                <c:pt idx="2">
                  <c:v>24</c:v>
                </c:pt>
              </c:numCache>
            </c:numRef>
          </c:val>
          <c:extLst>
            <c:ext xmlns:c16="http://schemas.microsoft.com/office/drawing/2014/chart" uri="{C3380CC4-5D6E-409C-BE32-E72D297353CC}">
              <c16:uniqueId val="{00000006-94BB-45CD-8E02-1B6F765E0CBF}"/>
            </c:ext>
          </c:extLst>
        </c:ser>
        <c:dLbls>
          <c:showLegendKey val="0"/>
          <c:showVal val="0"/>
          <c:showCatName val="0"/>
          <c:showSerName val="0"/>
          <c:showPercent val="1"/>
          <c:showBubbleSize val="0"/>
          <c:showLeaderLines val="1"/>
        </c:dLbls>
        <c:firstSliceAng val="50"/>
        <c:holeSize val="36"/>
      </c:doughnutChart>
      <c:spPr>
        <a:noFill/>
        <a:ln>
          <a:noFill/>
        </a:ln>
        <a:effectLst/>
      </c:spPr>
    </c:plotArea>
    <c:plotVisOnly val="1"/>
    <c:dispBlanksAs val="gap"/>
    <c:showDLblsOverMax val="0"/>
  </c:chart>
  <c:spPr>
    <a:noFill/>
    <a:ln w="28575" cap="flat" cmpd="sng" algn="ctr">
      <a:noFill/>
      <a:round/>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5025236475118704E-2"/>
          <c:y val="9.9345703214759828E-2"/>
          <c:w val="0.9749747661259176"/>
          <c:h val="0.80579865550029695"/>
        </c:manualLayout>
      </c:layout>
      <c:barChart>
        <c:barDir val="col"/>
        <c:grouping val="clustered"/>
        <c:varyColors val="0"/>
        <c:ser>
          <c:idx val="0"/>
          <c:order val="0"/>
          <c:tx>
            <c:strRef>
              <c:f>Tabelle1!$B$1</c:f>
              <c:strCache>
                <c:ptCount val="1"/>
                <c:pt idx="0">
                  <c:v>65-80</c:v>
                </c:pt>
              </c:strCache>
            </c:strRef>
          </c:tx>
          <c:spPr>
            <a:solidFill>
              <a:srgbClr val="0EBFC8"/>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Tabelle1!$B$2:$B$6</c:f>
              <c:numCache>
                <c:formatCode>General</c:formatCode>
                <c:ptCount val="5"/>
                <c:pt idx="0">
                  <c:v>12.4</c:v>
                </c:pt>
                <c:pt idx="1">
                  <c:v>15.6</c:v>
                </c:pt>
                <c:pt idx="2">
                  <c:v>15.4</c:v>
                </c:pt>
                <c:pt idx="3">
                  <c:v>12.9</c:v>
                </c:pt>
                <c:pt idx="4">
                  <c:v>13.5</c:v>
                </c:pt>
              </c:numCache>
            </c:numRef>
          </c:val>
          <c:extLst>
            <c:ext xmlns:c16="http://schemas.microsoft.com/office/drawing/2014/chart" uri="{C3380CC4-5D6E-409C-BE32-E72D297353CC}">
              <c16:uniqueId val="{00000000-4407-4AF8-9522-3711909F8177}"/>
            </c:ext>
          </c:extLst>
        </c:ser>
        <c:ser>
          <c:idx val="1"/>
          <c:order val="1"/>
          <c:tx>
            <c:strRef>
              <c:f>Tabelle1!$C$1</c:f>
              <c:strCache>
                <c:ptCount val="1"/>
                <c:pt idx="0">
                  <c:v>80+</c:v>
                </c:pt>
              </c:strCache>
            </c:strRef>
          </c:tx>
          <c:spPr>
            <a:solidFill>
              <a:schemeClr val="accent5">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accent5">
                        <a:lumMod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Tabelle1!$A$2:$A$6</c:f>
              <c:numCache>
                <c:formatCode>General</c:formatCode>
                <c:ptCount val="5"/>
                <c:pt idx="0">
                  <c:v>2020</c:v>
                </c:pt>
                <c:pt idx="1">
                  <c:v>2030</c:v>
                </c:pt>
                <c:pt idx="2">
                  <c:v>2040</c:v>
                </c:pt>
                <c:pt idx="3">
                  <c:v>2050</c:v>
                </c:pt>
                <c:pt idx="4">
                  <c:v>2060</c:v>
                </c:pt>
              </c:numCache>
            </c:numRef>
          </c:cat>
          <c:val>
            <c:numRef>
              <c:f>Tabelle1!$C$2:$C$6</c:f>
              <c:numCache>
                <c:formatCode>General</c:formatCode>
                <c:ptCount val="5"/>
                <c:pt idx="0">
                  <c:v>5.9</c:v>
                </c:pt>
                <c:pt idx="1">
                  <c:v>6.2</c:v>
                </c:pt>
                <c:pt idx="2">
                  <c:v>7.8</c:v>
                </c:pt>
                <c:pt idx="3">
                  <c:v>9.8000000000000007</c:v>
                </c:pt>
                <c:pt idx="4">
                  <c:v>8.8000000000000007</c:v>
                </c:pt>
              </c:numCache>
            </c:numRef>
          </c:val>
          <c:extLst>
            <c:ext xmlns:c16="http://schemas.microsoft.com/office/drawing/2014/chart" uri="{C3380CC4-5D6E-409C-BE32-E72D297353CC}">
              <c16:uniqueId val="{00000001-4407-4AF8-9522-3711909F8177}"/>
            </c:ext>
          </c:extLst>
        </c:ser>
        <c:dLbls>
          <c:dLblPos val="outEnd"/>
          <c:showLegendKey val="0"/>
          <c:showVal val="1"/>
          <c:showCatName val="0"/>
          <c:showSerName val="0"/>
          <c:showPercent val="0"/>
          <c:showBubbleSize val="0"/>
        </c:dLbls>
        <c:gapWidth val="444"/>
        <c:overlap val="-90"/>
        <c:axId val="1012908352"/>
        <c:axId val="325846816"/>
      </c:barChart>
      <c:catAx>
        <c:axId val="1012908352"/>
        <c:scaling>
          <c:orientation val="minMax"/>
        </c:scaling>
        <c:delete val="0"/>
        <c:axPos val="b"/>
        <c:majorGridlines>
          <c:spPr>
            <a:ln w="9525" cap="rnd" cmpd="sng" algn="ctr">
              <a:solidFill>
                <a:srgbClr val="0EBFC8"/>
              </a:solidFill>
              <a:round/>
            </a:ln>
            <a:effectLst/>
          </c:spPr>
        </c:majorGridlines>
        <c:numFmt formatCode="General" sourceLinked="1"/>
        <c:majorTickMark val="none"/>
        <c:minorTickMark val="none"/>
        <c:tickLblPos val="nextTo"/>
        <c:spPr>
          <a:noFill/>
          <a:ln w="9525" cap="flat" cmpd="sng" algn="ctr">
            <a:solidFill>
              <a:schemeClr val="accent5">
                <a:lumMod val="50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accent5">
                    <a:lumMod val="50000"/>
                  </a:schemeClr>
                </a:solidFill>
                <a:latin typeface="Comfortaa" panose="020F0403060000060003" pitchFamily="34" charset="0"/>
                <a:ea typeface="+mn-ea"/>
                <a:cs typeface="+mn-cs"/>
              </a:defRPr>
            </a:pPr>
            <a:endParaRPr lang="de-DE"/>
          </a:p>
        </c:txPr>
        <c:crossAx val="325846816"/>
        <c:crosses val="autoZero"/>
        <c:auto val="1"/>
        <c:lblAlgn val="ctr"/>
        <c:lblOffset val="100"/>
        <c:noMultiLvlLbl val="0"/>
      </c:catAx>
      <c:valAx>
        <c:axId val="325846816"/>
        <c:scaling>
          <c:orientation val="minMax"/>
        </c:scaling>
        <c:delete val="1"/>
        <c:axPos val="l"/>
        <c:numFmt formatCode="General" sourceLinked="1"/>
        <c:majorTickMark val="none"/>
        <c:minorTickMark val="none"/>
        <c:tickLblPos val="nextTo"/>
        <c:crossAx val="101290835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5">
                  <a:lumMod val="50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61B44-C5AB-48EB-A1F2-BACE68E45095}" type="doc">
      <dgm:prSet loTypeId="urn:microsoft.com/office/officeart/2005/8/layout/venn1" loCatId="relationship" qsTypeId="urn:microsoft.com/office/officeart/2005/8/quickstyle/3d4" qsCatId="3D" csTypeId="urn:microsoft.com/office/officeart/2005/8/colors/colorful5" csCatId="colorful" phldr="1"/>
      <dgm:spPr/>
    </dgm:pt>
    <dgm:pt modelId="{C042D150-07AE-4688-B3A5-2C3A8F63DFEF}">
      <dgm:prSet phldrT="[Text]" custT="1"/>
      <dgm:spPr>
        <a:solidFill>
          <a:srgbClr val="548235">
            <a:alpha val="50000"/>
          </a:srgbClr>
        </a:solidFill>
      </dgm:spPr>
      <dgm:t>
        <a:bodyPr/>
        <a:lstStyle/>
        <a:p>
          <a:r>
            <a:rPr lang="de-DE" sz="1600" dirty="0">
              <a:latin typeface="Roboto Slab" pitchFamily="2" charset="0"/>
              <a:ea typeface="Roboto Slab" pitchFamily="2" charset="0"/>
            </a:rPr>
            <a:t>Private Pflege</a:t>
          </a:r>
          <a:br>
            <a:rPr lang="de-DE" sz="1600" dirty="0">
              <a:latin typeface="Roboto Slab" pitchFamily="2" charset="0"/>
              <a:ea typeface="Roboto Slab" pitchFamily="2" charset="0"/>
            </a:rPr>
          </a:br>
          <a:r>
            <a:rPr lang="de-DE" sz="1600" dirty="0">
              <a:latin typeface="Roboto Slab" pitchFamily="2" charset="0"/>
              <a:ea typeface="Roboto Slab" pitchFamily="2" charset="0"/>
            </a:rPr>
            <a:t>Familie/ Angehörige</a:t>
          </a:r>
        </a:p>
      </dgm:t>
    </dgm:pt>
    <dgm:pt modelId="{591C8882-0FFD-4BAA-98ED-A7DAF7F7C066}" type="parTrans" cxnId="{1A722F12-79BA-4C89-843D-FBC90162779B}">
      <dgm:prSet/>
      <dgm:spPr/>
      <dgm:t>
        <a:bodyPr/>
        <a:lstStyle/>
        <a:p>
          <a:endParaRPr lang="de-DE" sz="2800">
            <a:solidFill>
              <a:schemeClr val="bg2">
                <a:lumMod val="25000"/>
              </a:schemeClr>
            </a:solidFill>
            <a:latin typeface="Roboto Slab" pitchFamily="2" charset="0"/>
            <a:ea typeface="Roboto Slab" pitchFamily="2" charset="0"/>
          </a:endParaRPr>
        </a:p>
      </dgm:t>
    </dgm:pt>
    <dgm:pt modelId="{63BDC3A9-2E83-47CB-9180-89E37DCA7CD6}" type="sibTrans" cxnId="{1A722F12-79BA-4C89-843D-FBC90162779B}">
      <dgm:prSet/>
      <dgm:spPr/>
      <dgm:t>
        <a:bodyPr/>
        <a:lstStyle/>
        <a:p>
          <a:endParaRPr lang="de-DE" sz="2800">
            <a:solidFill>
              <a:schemeClr val="bg2">
                <a:lumMod val="25000"/>
              </a:schemeClr>
            </a:solidFill>
            <a:latin typeface="Roboto Slab" pitchFamily="2" charset="0"/>
            <a:ea typeface="Roboto Slab" pitchFamily="2" charset="0"/>
          </a:endParaRPr>
        </a:p>
      </dgm:t>
    </dgm:pt>
    <dgm:pt modelId="{D7E1DA08-15B3-4DD5-ABFA-D6F801690E98}">
      <dgm:prSet phldrT="[Text]" custT="1"/>
      <dgm:spPr/>
      <dgm:t>
        <a:bodyPr/>
        <a:lstStyle/>
        <a:p>
          <a:r>
            <a:rPr lang="de-DE" sz="1600" dirty="0">
              <a:latin typeface="Roboto Slab" pitchFamily="2" charset="0"/>
              <a:ea typeface="Roboto Slab" pitchFamily="2" charset="0"/>
            </a:rPr>
            <a:t>Freiwillige Ehrenamt</a:t>
          </a:r>
        </a:p>
      </dgm:t>
    </dgm:pt>
    <dgm:pt modelId="{3DD6ABDC-9F52-465C-8240-011261A6EB90}" type="parTrans" cxnId="{48A45DE1-8D86-4F31-B004-959440DC8557}">
      <dgm:prSet/>
      <dgm:spPr/>
      <dgm:t>
        <a:bodyPr/>
        <a:lstStyle/>
        <a:p>
          <a:endParaRPr lang="de-DE" sz="2800">
            <a:solidFill>
              <a:schemeClr val="bg2">
                <a:lumMod val="25000"/>
              </a:schemeClr>
            </a:solidFill>
            <a:latin typeface="Roboto Slab" pitchFamily="2" charset="0"/>
            <a:ea typeface="Roboto Slab" pitchFamily="2" charset="0"/>
          </a:endParaRPr>
        </a:p>
      </dgm:t>
    </dgm:pt>
    <dgm:pt modelId="{249A6FFA-07BE-4C0C-9C80-A314A087FF51}" type="sibTrans" cxnId="{48A45DE1-8D86-4F31-B004-959440DC8557}">
      <dgm:prSet/>
      <dgm:spPr/>
      <dgm:t>
        <a:bodyPr/>
        <a:lstStyle/>
        <a:p>
          <a:endParaRPr lang="de-DE" sz="2800">
            <a:solidFill>
              <a:schemeClr val="bg2">
                <a:lumMod val="25000"/>
              </a:schemeClr>
            </a:solidFill>
            <a:latin typeface="Roboto Slab" pitchFamily="2" charset="0"/>
            <a:ea typeface="Roboto Slab" pitchFamily="2" charset="0"/>
          </a:endParaRPr>
        </a:p>
      </dgm:t>
    </dgm:pt>
    <dgm:pt modelId="{459392F8-BF45-4C40-B187-4FB52168F153}">
      <dgm:prSet phldrT="[Text]" custT="1"/>
      <dgm:spPr/>
      <dgm:t>
        <a:bodyPr/>
        <a:lstStyle/>
        <a:p>
          <a:r>
            <a:rPr lang="de-DE" sz="1600" b="0">
              <a:latin typeface="Roboto Slab" pitchFamily="2" charset="0"/>
              <a:ea typeface="Roboto Slab" pitchFamily="2" charset="0"/>
            </a:rPr>
            <a:t>Professionelle Pflege</a:t>
          </a:r>
          <a:endParaRPr lang="de-DE" sz="1600" b="0" dirty="0">
            <a:latin typeface="Roboto Slab" pitchFamily="2" charset="0"/>
            <a:ea typeface="Roboto Slab" pitchFamily="2" charset="0"/>
          </a:endParaRPr>
        </a:p>
      </dgm:t>
    </dgm:pt>
    <dgm:pt modelId="{AEC2E347-34F2-4D12-9785-9F8E7531E1EC}" type="parTrans" cxnId="{7DA37221-FAEB-4D00-99DE-7ABE977EEA9A}">
      <dgm:prSet/>
      <dgm:spPr/>
      <dgm:t>
        <a:bodyPr/>
        <a:lstStyle/>
        <a:p>
          <a:endParaRPr lang="de-DE" sz="2800">
            <a:solidFill>
              <a:schemeClr val="bg2">
                <a:lumMod val="25000"/>
              </a:schemeClr>
            </a:solidFill>
            <a:latin typeface="Roboto Slab" pitchFamily="2" charset="0"/>
            <a:ea typeface="Roboto Slab" pitchFamily="2" charset="0"/>
          </a:endParaRPr>
        </a:p>
      </dgm:t>
    </dgm:pt>
    <dgm:pt modelId="{1169B8B8-7B91-4546-8BF8-56A82E423051}" type="sibTrans" cxnId="{7DA37221-FAEB-4D00-99DE-7ABE977EEA9A}">
      <dgm:prSet/>
      <dgm:spPr/>
      <dgm:t>
        <a:bodyPr/>
        <a:lstStyle/>
        <a:p>
          <a:endParaRPr lang="de-DE" sz="2800">
            <a:solidFill>
              <a:schemeClr val="bg2">
                <a:lumMod val="25000"/>
              </a:schemeClr>
            </a:solidFill>
            <a:latin typeface="Roboto Slab" pitchFamily="2" charset="0"/>
            <a:ea typeface="Roboto Slab" pitchFamily="2" charset="0"/>
          </a:endParaRPr>
        </a:p>
      </dgm:t>
    </dgm:pt>
    <dgm:pt modelId="{0B3E783F-0999-4FF6-AD13-CD80106A981E}" type="pres">
      <dgm:prSet presAssocID="{11861B44-C5AB-48EB-A1F2-BACE68E45095}" presName="compositeShape" presStyleCnt="0">
        <dgm:presLayoutVars>
          <dgm:chMax val="7"/>
          <dgm:dir/>
          <dgm:resizeHandles val="exact"/>
        </dgm:presLayoutVars>
      </dgm:prSet>
      <dgm:spPr/>
    </dgm:pt>
    <dgm:pt modelId="{3EDF1509-3C20-4046-B340-10C1E75252FC}" type="pres">
      <dgm:prSet presAssocID="{C042D150-07AE-4688-B3A5-2C3A8F63DFEF}" presName="circ1" presStyleLbl="vennNode1" presStyleIdx="0" presStyleCnt="3" custLinFactNeighborX="2727" custLinFactNeighborY="4000"/>
      <dgm:spPr/>
      <dgm:t>
        <a:bodyPr/>
        <a:lstStyle/>
        <a:p>
          <a:endParaRPr lang="de-DE"/>
        </a:p>
      </dgm:t>
    </dgm:pt>
    <dgm:pt modelId="{4FE8C4F3-51C1-4CB7-857F-3ED006162702}" type="pres">
      <dgm:prSet presAssocID="{C042D150-07AE-4688-B3A5-2C3A8F63DFEF}" presName="circ1Tx" presStyleLbl="revTx" presStyleIdx="0" presStyleCnt="0">
        <dgm:presLayoutVars>
          <dgm:chMax val="0"/>
          <dgm:chPref val="0"/>
          <dgm:bulletEnabled val="1"/>
        </dgm:presLayoutVars>
      </dgm:prSet>
      <dgm:spPr/>
      <dgm:t>
        <a:bodyPr/>
        <a:lstStyle/>
        <a:p>
          <a:endParaRPr lang="de-DE"/>
        </a:p>
      </dgm:t>
    </dgm:pt>
    <dgm:pt modelId="{9E1BB4A1-5288-40A8-8F29-453D75270E92}" type="pres">
      <dgm:prSet presAssocID="{D7E1DA08-15B3-4DD5-ABFA-D6F801690E98}" presName="circ2" presStyleLbl="vennNode1" presStyleIdx="1" presStyleCnt="3"/>
      <dgm:spPr/>
      <dgm:t>
        <a:bodyPr/>
        <a:lstStyle/>
        <a:p>
          <a:endParaRPr lang="de-DE"/>
        </a:p>
      </dgm:t>
    </dgm:pt>
    <dgm:pt modelId="{D0D639D9-4E82-40AA-AB86-1EECFC8A6FC2}" type="pres">
      <dgm:prSet presAssocID="{D7E1DA08-15B3-4DD5-ABFA-D6F801690E98}" presName="circ2Tx" presStyleLbl="revTx" presStyleIdx="0" presStyleCnt="0">
        <dgm:presLayoutVars>
          <dgm:chMax val="0"/>
          <dgm:chPref val="0"/>
          <dgm:bulletEnabled val="1"/>
        </dgm:presLayoutVars>
      </dgm:prSet>
      <dgm:spPr/>
      <dgm:t>
        <a:bodyPr/>
        <a:lstStyle/>
        <a:p>
          <a:endParaRPr lang="de-DE"/>
        </a:p>
      </dgm:t>
    </dgm:pt>
    <dgm:pt modelId="{E043B131-9874-4B8E-A345-5945FCED3E79}" type="pres">
      <dgm:prSet presAssocID="{459392F8-BF45-4C40-B187-4FB52168F153}" presName="circ3" presStyleLbl="vennNode1" presStyleIdx="2" presStyleCnt="3" custLinFactNeighborX="0" custLinFactNeighborY="1938"/>
      <dgm:spPr/>
      <dgm:t>
        <a:bodyPr/>
        <a:lstStyle/>
        <a:p>
          <a:endParaRPr lang="de-DE"/>
        </a:p>
      </dgm:t>
    </dgm:pt>
    <dgm:pt modelId="{6725E1BD-7A1F-4297-BCB8-2870D0ADE2F9}" type="pres">
      <dgm:prSet presAssocID="{459392F8-BF45-4C40-B187-4FB52168F153}" presName="circ3Tx" presStyleLbl="revTx" presStyleIdx="0" presStyleCnt="0">
        <dgm:presLayoutVars>
          <dgm:chMax val="0"/>
          <dgm:chPref val="0"/>
          <dgm:bulletEnabled val="1"/>
        </dgm:presLayoutVars>
      </dgm:prSet>
      <dgm:spPr/>
      <dgm:t>
        <a:bodyPr/>
        <a:lstStyle/>
        <a:p>
          <a:endParaRPr lang="de-DE"/>
        </a:p>
      </dgm:t>
    </dgm:pt>
  </dgm:ptLst>
  <dgm:cxnLst>
    <dgm:cxn modelId="{1A722F12-79BA-4C89-843D-FBC90162779B}" srcId="{11861B44-C5AB-48EB-A1F2-BACE68E45095}" destId="{C042D150-07AE-4688-B3A5-2C3A8F63DFEF}" srcOrd="0" destOrd="0" parTransId="{591C8882-0FFD-4BAA-98ED-A7DAF7F7C066}" sibTransId="{63BDC3A9-2E83-47CB-9180-89E37DCA7CD6}"/>
    <dgm:cxn modelId="{D8D9560A-1032-48F9-B9C0-13E6F938573A}" type="presOf" srcId="{C042D150-07AE-4688-B3A5-2C3A8F63DFEF}" destId="{3EDF1509-3C20-4046-B340-10C1E75252FC}" srcOrd="0" destOrd="0" presId="urn:microsoft.com/office/officeart/2005/8/layout/venn1"/>
    <dgm:cxn modelId="{8531A9E6-BB52-4B02-A09A-DCB86B0419C8}" type="presOf" srcId="{D7E1DA08-15B3-4DD5-ABFA-D6F801690E98}" destId="{9E1BB4A1-5288-40A8-8F29-453D75270E92}" srcOrd="0" destOrd="0" presId="urn:microsoft.com/office/officeart/2005/8/layout/venn1"/>
    <dgm:cxn modelId="{7DA37221-FAEB-4D00-99DE-7ABE977EEA9A}" srcId="{11861B44-C5AB-48EB-A1F2-BACE68E45095}" destId="{459392F8-BF45-4C40-B187-4FB52168F153}" srcOrd="2" destOrd="0" parTransId="{AEC2E347-34F2-4D12-9785-9F8E7531E1EC}" sibTransId="{1169B8B8-7B91-4546-8BF8-56A82E423051}"/>
    <dgm:cxn modelId="{4991C51F-F980-4F15-B6B9-F59A1ED6C69F}" type="presOf" srcId="{459392F8-BF45-4C40-B187-4FB52168F153}" destId="{6725E1BD-7A1F-4297-BCB8-2870D0ADE2F9}" srcOrd="1" destOrd="0" presId="urn:microsoft.com/office/officeart/2005/8/layout/venn1"/>
    <dgm:cxn modelId="{8D5CD1D8-2C0A-4B9E-BD93-BD2AAE0C11FD}" type="presOf" srcId="{11861B44-C5AB-48EB-A1F2-BACE68E45095}" destId="{0B3E783F-0999-4FF6-AD13-CD80106A981E}" srcOrd="0" destOrd="0" presId="urn:microsoft.com/office/officeart/2005/8/layout/venn1"/>
    <dgm:cxn modelId="{48A45DE1-8D86-4F31-B004-959440DC8557}" srcId="{11861B44-C5AB-48EB-A1F2-BACE68E45095}" destId="{D7E1DA08-15B3-4DD5-ABFA-D6F801690E98}" srcOrd="1" destOrd="0" parTransId="{3DD6ABDC-9F52-465C-8240-011261A6EB90}" sibTransId="{249A6FFA-07BE-4C0C-9C80-A314A087FF51}"/>
    <dgm:cxn modelId="{D37A64E7-6495-4159-9826-C547510F67D4}" type="presOf" srcId="{D7E1DA08-15B3-4DD5-ABFA-D6F801690E98}" destId="{D0D639D9-4E82-40AA-AB86-1EECFC8A6FC2}" srcOrd="1" destOrd="0" presId="urn:microsoft.com/office/officeart/2005/8/layout/venn1"/>
    <dgm:cxn modelId="{DC3CE8D7-0100-4CC9-B192-3EE83B1F90FD}" type="presOf" srcId="{459392F8-BF45-4C40-B187-4FB52168F153}" destId="{E043B131-9874-4B8E-A345-5945FCED3E79}" srcOrd="0" destOrd="0" presId="urn:microsoft.com/office/officeart/2005/8/layout/venn1"/>
    <dgm:cxn modelId="{BACF75CA-C997-4F40-941A-9F1F31C5966B}" type="presOf" srcId="{C042D150-07AE-4688-B3A5-2C3A8F63DFEF}" destId="{4FE8C4F3-51C1-4CB7-857F-3ED006162702}" srcOrd="1" destOrd="0" presId="urn:microsoft.com/office/officeart/2005/8/layout/venn1"/>
    <dgm:cxn modelId="{6B1244B9-346D-4F2A-BD84-6EEB7AB2DED3}" type="presParOf" srcId="{0B3E783F-0999-4FF6-AD13-CD80106A981E}" destId="{3EDF1509-3C20-4046-B340-10C1E75252FC}" srcOrd="0" destOrd="0" presId="urn:microsoft.com/office/officeart/2005/8/layout/venn1"/>
    <dgm:cxn modelId="{F258CA16-4696-4F18-9F7C-6374C1837814}" type="presParOf" srcId="{0B3E783F-0999-4FF6-AD13-CD80106A981E}" destId="{4FE8C4F3-51C1-4CB7-857F-3ED006162702}" srcOrd="1" destOrd="0" presId="urn:microsoft.com/office/officeart/2005/8/layout/venn1"/>
    <dgm:cxn modelId="{8BC43A2B-FEF2-4A8C-84F2-3AE75AB815CE}" type="presParOf" srcId="{0B3E783F-0999-4FF6-AD13-CD80106A981E}" destId="{9E1BB4A1-5288-40A8-8F29-453D75270E92}" srcOrd="2" destOrd="0" presId="urn:microsoft.com/office/officeart/2005/8/layout/venn1"/>
    <dgm:cxn modelId="{669D6470-6C4F-4041-AC2E-CE8EFD0232D5}" type="presParOf" srcId="{0B3E783F-0999-4FF6-AD13-CD80106A981E}" destId="{D0D639D9-4E82-40AA-AB86-1EECFC8A6FC2}" srcOrd="3" destOrd="0" presId="urn:microsoft.com/office/officeart/2005/8/layout/venn1"/>
    <dgm:cxn modelId="{2F069995-8038-4F61-ABDD-91F51605C754}" type="presParOf" srcId="{0B3E783F-0999-4FF6-AD13-CD80106A981E}" destId="{E043B131-9874-4B8E-A345-5945FCED3E79}" srcOrd="4" destOrd="0" presId="urn:microsoft.com/office/officeart/2005/8/layout/venn1"/>
    <dgm:cxn modelId="{9045CEDF-8374-411A-8524-11F7BC52CC05}" type="presParOf" srcId="{0B3E783F-0999-4FF6-AD13-CD80106A981E}" destId="{6725E1BD-7A1F-4297-BCB8-2870D0ADE2F9}"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F1509-3C20-4046-B340-10C1E75252FC}">
      <dsp:nvSpPr>
        <dsp:cNvPr id="0" name=""/>
        <dsp:cNvSpPr/>
      </dsp:nvSpPr>
      <dsp:spPr>
        <a:xfrm>
          <a:off x="1729668" y="138294"/>
          <a:ext cx="2273334" cy="2273334"/>
        </a:xfrm>
        <a:prstGeom prst="ellipse">
          <a:avLst/>
        </a:prstGeom>
        <a:solidFill>
          <a:srgbClr val="548235">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kern="1200" dirty="0">
              <a:latin typeface="Roboto Slab" pitchFamily="2" charset="0"/>
              <a:ea typeface="Roboto Slab" pitchFamily="2" charset="0"/>
            </a:rPr>
            <a:t>Private Pflege</a:t>
          </a:r>
          <a:br>
            <a:rPr lang="de-DE" sz="1600" kern="1200" dirty="0">
              <a:latin typeface="Roboto Slab" pitchFamily="2" charset="0"/>
              <a:ea typeface="Roboto Slab" pitchFamily="2" charset="0"/>
            </a:rPr>
          </a:br>
          <a:r>
            <a:rPr lang="de-DE" sz="1600" kern="1200" dirty="0">
              <a:latin typeface="Roboto Slab" pitchFamily="2" charset="0"/>
              <a:ea typeface="Roboto Slab" pitchFamily="2" charset="0"/>
            </a:rPr>
            <a:t>Familie/ Angehörige</a:t>
          </a:r>
        </a:p>
      </dsp:txBody>
      <dsp:txXfrm>
        <a:off x="2032779" y="536128"/>
        <a:ext cx="1667112" cy="1023000"/>
      </dsp:txXfrm>
    </dsp:sp>
    <dsp:sp modelId="{9E1BB4A1-5288-40A8-8F29-453D75270E92}">
      <dsp:nvSpPr>
        <dsp:cNvPr id="0" name=""/>
        <dsp:cNvSpPr/>
      </dsp:nvSpPr>
      <dsp:spPr>
        <a:xfrm>
          <a:off x="2487969" y="1468195"/>
          <a:ext cx="2273334" cy="2273334"/>
        </a:xfrm>
        <a:prstGeom prst="ellipse">
          <a:avLst/>
        </a:prstGeom>
        <a:solidFill>
          <a:schemeClr val="accent5">
            <a:alpha val="50000"/>
            <a:hueOff val="-3676672"/>
            <a:satOff val="-5114"/>
            <a:lumOff val="-1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kern="1200" dirty="0">
              <a:latin typeface="Roboto Slab" pitchFamily="2" charset="0"/>
              <a:ea typeface="Roboto Slab" pitchFamily="2" charset="0"/>
            </a:rPr>
            <a:t>Freiwillige Ehrenamt</a:t>
          </a:r>
        </a:p>
      </dsp:txBody>
      <dsp:txXfrm>
        <a:off x="3183230" y="2055473"/>
        <a:ext cx="1364000" cy="1250334"/>
      </dsp:txXfrm>
    </dsp:sp>
    <dsp:sp modelId="{E043B131-9874-4B8E-A345-5945FCED3E79}">
      <dsp:nvSpPr>
        <dsp:cNvPr id="0" name=""/>
        <dsp:cNvSpPr/>
      </dsp:nvSpPr>
      <dsp:spPr>
        <a:xfrm>
          <a:off x="847379" y="1512252"/>
          <a:ext cx="2273334" cy="2273334"/>
        </a:xfrm>
        <a:prstGeom prst="ellipse">
          <a:avLst/>
        </a:prstGeom>
        <a:solidFill>
          <a:schemeClr val="accent5">
            <a:alpha val="50000"/>
            <a:hueOff val="-7353344"/>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b="0" kern="1200">
              <a:latin typeface="Roboto Slab" pitchFamily="2" charset="0"/>
              <a:ea typeface="Roboto Slab" pitchFamily="2" charset="0"/>
            </a:rPr>
            <a:t>Professionelle Pflege</a:t>
          </a:r>
          <a:endParaRPr lang="de-DE" sz="1600" b="0" kern="1200" dirty="0">
            <a:latin typeface="Roboto Slab" pitchFamily="2" charset="0"/>
            <a:ea typeface="Roboto Slab" pitchFamily="2" charset="0"/>
          </a:endParaRPr>
        </a:p>
      </dsp:txBody>
      <dsp:txXfrm>
        <a:off x="1061451" y="2099530"/>
        <a:ext cx="1364000" cy="12503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73EA0-DCF9-41E5-A8CC-5A0B4E9C6832}" type="datetimeFigureOut">
              <a:rPr lang="de-DE" smtClean="0"/>
              <a:t>02.11.2021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2DC96-BD6D-40ED-B001-CC1D47FA4B07}" type="slidenum">
              <a:rPr lang="de-DE" smtClean="0"/>
              <a:t>‹Nr.›</a:t>
            </a:fld>
            <a:endParaRPr lang="de-DE"/>
          </a:p>
        </p:txBody>
      </p:sp>
    </p:spTree>
    <p:extLst>
      <p:ext uri="{BB962C8B-B14F-4D97-AF65-F5344CB8AC3E}">
        <p14:creationId xmlns:p14="http://schemas.microsoft.com/office/powerpoint/2010/main" val="306628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B2DC96-BD6D-40ED-B001-CC1D47FA4B07}" type="slidenum">
              <a:rPr lang="de-DE" smtClean="0"/>
              <a:t>6</a:t>
            </a:fld>
            <a:endParaRPr lang="de-DE"/>
          </a:p>
        </p:txBody>
      </p:sp>
    </p:spTree>
    <p:extLst>
      <p:ext uri="{BB962C8B-B14F-4D97-AF65-F5344CB8AC3E}">
        <p14:creationId xmlns:p14="http://schemas.microsoft.com/office/powerpoint/2010/main" val="53880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CB2DC96-BD6D-40ED-B001-CC1D47FA4B07}" type="slidenum">
              <a:rPr lang="de-DE" smtClean="0"/>
              <a:t>7</a:t>
            </a:fld>
            <a:endParaRPr lang="de-DE"/>
          </a:p>
        </p:txBody>
      </p:sp>
    </p:spTree>
    <p:extLst>
      <p:ext uri="{BB962C8B-B14F-4D97-AF65-F5344CB8AC3E}">
        <p14:creationId xmlns:p14="http://schemas.microsoft.com/office/powerpoint/2010/main" val="188880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435651"/>
            <a:ext cx="9144000" cy="2387600"/>
          </a:xfrm>
        </p:spPr>
        <p:txBody>
          <a:bodyPr anchor="b"/>
          <a:lstStyle>
            <a:lvl1pPr algn="ctr">
              <a:defRPr sz="6000">
                <a:solidFill>
                  <a:srgbClr val="62982A"/>
                </a:solidFill>
                <a:latin typeface="PT Sans Narrow" panose="020B0506020203020204"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A95456-1350-4556-AC72-8A2CDA5466BB}" type="slidenum">
              <a:rPr lang="de-DE" smtClean="0"/>
              <a:t>‹Nr.›</a:t>
            </a:fld>
            <a:endParaRPr lang="de-DE"/>
          </a:p>
        </p:txBody>
      </p:sp>
      <p:sp>
        <p:nvSpPr>
          <p:cNvPr id="7" name="Rechteck 6"/>
          <p:cNvSpPr/>
          <p:nvPr userDrawn="1"/>
        </p:nvSpPr>
        <p:spPr>
          <a:xfrm>
            <a:off x="0" y="3509963"/>
            <a:ext cx="12192000" cy="3348036"/>
          </a:xfrm>
          <a:prstGeom prst="rect">
            <a:avLst/>
          </a:prstGeom>
          <a:gradFill flip="none" rotWithShape="1">
            <a:gsLst>
              <a:gs pos="40675">
                <a:srgbClr val="6CA034"/>
              </a:gs>
              <a:gs pos="100000">
                <a:srgbClr val="AACD72"/>
              </a:gs>
              <a:gs pos="25000">
                <a:srgbClr val="5C9424"/>
              </a:gs>
            </a:gsLst>
            <a:lin ang="1794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pic>
        <p:nvPicPr>
          <p:cNvPr id="8" name="Grafik 7"/>
          <p:cNvPicPr>
            <a:picLocks noChangeAspect="1"/>
          </p:cNvPicPr>
          <p:nvPr userDrawn="1"/>
        </p:nvPicPr>
        <p:blipFill>
          <a:blip r:embed="rId2">
            <a:biLevel thresh="25000"/>
          </a:blip>
          <a:stretch>
            <a:fillRect/>
          </a:stretch>
        </p:blipFill>
        <p:spPr>
          <a:xfrm>
            <a:off x="4758907" y="4655463"/>
            <a:ext cx="3185705" cy="1014175"/>
          </a:xfrm>
          <a:prstGeom prst="rect">
            <a:avLst/>
          </a:prstGeom>
        </p:spPr>
      </p:pic>
    </p:spTree>
    <p:extLst>
      <p:ext uri="{BB962C8B-B14F-4D97-AF65-F5344CB8AC3E}">
        <p14:creationId xmlns:p14="http://schemas.microsoft.com/office/powerpoint/2010/main" val="3583461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A75E105-CC89-4BCD-B896-0454E041BF69}" type="datetimeFigureOut">
              <a:rPr lang="de-DE" smtClean="0"/>
              <a:t>02.11.2021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13401597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A75E105-CC89-4BCD-B896-0454E041BF69}" type="datetimeFigureOut">
              <a:rPr lang="de-DE" smtClean="0"/>
              <a:t>02.11.2021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19353136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A75E105-CC89-4BCD-B896-0454E041BF69}"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2466257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A75E105-CC89-4BCD-B896-0454E041BF69}"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14021018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26853268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428422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BD29204-A1E5-4D86-B8AC-EF107381329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541D88-4FE2-4D0F-9AC5-65178DAFB879}" type="slidenum">
              <a:rPr lang="de-DE" smtClean="0"/>
              <a:t>‹Nr.›</a:t>
            </a:fld>
            <a:endParaRPr lang="de-DE"/>
          </a:p>
        </p:txBody>
      </p:sp>
      <p:sp>
        <p:nvSpPr>
          <p:cNvPr id="7" name="Rechteck 6"/>
          <p:cNvSpPr/>
          <p:nvPr userDrawn="1"/>
        </p:nvSpPr>
        <p:spPr>
          <a:xfrm>
            <a:off x="0" y="0"/>
            <a:ext cx="12192000" cy="6857999"/>
          </a:xfrm>
          <a:prstGeom prst="rect">
            <a:avLst/>
          </a:prstGeom>
          <a:gradFill flip="none" rotWithShape="1">
            <a:gsLst>
              <a:gs pos="40675">
                <a:srgbClr val="6CA034"/>
              </a:gs>
              <a:gs pos="100000">
                <a:srgbClr val="AACD72"/>
              </a:gs>
              <a:gs pos="25000">
                <a:srgbClr val="5C9424"/>
              </a:gs>
            </a:gsLst>
            <a:lin ang="1794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594313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BD29204-A1E5-4D86-B8AC-EF107381329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1462562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DBD29204-A1E5-4D86-B8AC-EF107381329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419415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BD29204-A1E5-4D86-B8AC-EF1073813295}"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139150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7" name="Rechteck 6"/>
          <p:cNvSpPr/>
          <p:nvPr userDrawn="1"/>
        </p:nvSpPr>
        <p:spPr>
          <a:xfrm>
            <a:off x="0" y="-1520"/>
            <a:ext cx="12192000" cy="3348036"/>
          </a:xfrm>
          <a:prstGeom prst="rect">
            <a:avLst/>
          </a:prstGeom>
          <a:gradFill flip="none" rotWithShape="1">
            <a:gsLst>
              <a:gs pos="40675">
                <a:srgbClr val="6CA034"/>
              </a:gs>
              <a:gs pos="100000">
                <a:srgbClr val="AACD72"/>
              </a:gs>
              <a:gs pos="25000">
                <a:srgbClr val="5C9424"/>
              </a:gs>
            </a:gsLst>
            <a:lin ang="1794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1524000" y="435651"/>
            <a:ext cx="9144000" cy="2387600"/>
          </a:xfrm>
        </p:spPr>
        <p:txBody>
          <a:bodyPr anchor="b"/>
          <a:lstStyle>
            <a:lvl1pPr algn="ctr">
              <a:defRPr sz="6000">
                <a:solidFill>
                  <a:schemeClr val="bg1"/>
                </a:solidFill>
                <a:latin typeface="PT Sans Narrow" panose="020B0506020203020204" pitchFamily="34" charset="0"/>
              </a:defRPr>
            </a:lvl1pPr>
          </a:lstStyle>
          <a:p>
            <a:r>
              <a:rPr lang="de-DE" dirty="0" smtClean="0"/>
              <a:t>Titelmasterformat durch Klicken bearbeiten</a:t>
            </a:r>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93179" y="4217479"/>
            <a:ext cx="4400839" cy="1413887"/>
          </a:xfrm>
          <a:prstGeom prst="rect">
            <a:avLst/>
          </a:prstGeom>
        </p:spPr>
      </p:pic>
    </p:spTree>
    <p:extLst>
      <p:ext uri="{BB962C8B-B14F-4D97-AF65-F5344CB8AC3E}">
        <p14:creationId xmlns:p14="http://schemas.microsoft.com/office/powerpoint/2010/main" val="28237547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BD29204-A1E5-4D86-B8AC-EF1073813295}" type="datetimeFigureOut">
              <a:rPr lang="de-DE" smtClean="0"/>
              <a:t>02.11.2021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174933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BD29204-A1E5-4D86-B8AC-EF1073813295}" type="datetimeFigureOut">
              <a:rPr lang="de-DE" smtClean="0"/>
              <a:t>02.11.2021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1636936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D29204-A1E5-4D86-B8AC-EF1073813295}" type="datetimeFigureOut">
              <a:rPr lang="de-DE" smtClean="0"/>
              <a:t>02.11.2021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155276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DBD29204-A1E5-4D86-B8AC-EF1073813295}"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2217171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DBD29204-A1E5-4D86-B8AC-EF1073813295}"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2023436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BD29204-A1E5-4D86-B8AC-EF107381329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1304125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BD29204-A1E5-4D86-B8AC-EF107381329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541D88-4FE2-4D0F-9AC5-65178DAFB879}" type="slidenum">
              <a:rPr lang="de-DE" smtClean="0"/>
              <a:t>‹Nr.›</a:t>
            </a:fld>
            <a:endParaRPr lang="de-DE"/>
          </a:p>
        </p:txBody>
      </p:sp>
    </p:spTree>
    <p:extLst>
      <p:ext uri="{BB962C8B-B14F-4D97-AF65-F5344CB8AC3E}">
        <p14:creationId xmlns:p14="http://schemas.microsoft.com/office/powerpoint/2010/main" val="298473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F3CED8A-4B9E-4D41-B33B-2018F008DAF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1870758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3CED8A-4B9E-4D41-B33B-2018F008DAF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2504211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6F3CED8A-4B9E-4D41-B33B-2018F008DAF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163049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622202" y="3602038"/>
            <a:ext cx="5045798" cy="1655762"/>
          </a:xfrm>
        </p:spPr>
        <p:txBody>
          <a:bodyPr>
            <a:normAutofit/>
          </a:bodyPr>
          <a:lstStyle>
            <a:lvl1pPr marL="0" indent="0" algn="l">
              <a:buNone/>
              <a:defRPr sz="2800">
                <a:solidFill>
                  <a:srgbClr val="62982A"/>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sp>
        <p:nvSpPr>
          <p:cNvPr id="7" name="Rechteck 6"/>
          <p:cNvSpPr/>
          <p:nvPr userDrawn="1"/>
        </p:nvSpPr>
        <p:spPr>
          <a:xfrm>
            <a:off x="0" y="0"/>
            <a:ext cx="4301707" cy="6857999"/>
          </a:xfrm>
          <a:prstGeom prst="rect">
            <a:avLst/>
          </a:prstGeom>
          <a:gradFill flip="none" rotWithShape="1">
            <a:gsLst>
              <a:gs pos="40675">
                <a:srgbClr val="6CA034"/>
              </a:gs>
              <a:gs pos="100000">
                <a:srgbClr val="AACD72"/>
              </a:gs>
              <a:gs pos="25000">
                <a:srgbClr val="5C9424"/>
              </a:gs>
            </a:gsLst>
            <a:lin ang="1794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pic>
        <p:nvPicPr>
          <p:cNvPr id="8" name="Grafik 7"/>
          <p:cNvPicPr>
            <a:picLocks noChangeAspect="1"/>
          </p:cNvPicPr>
          <p:nvPr userDrawn="1"/>
        </p:nvPicPr>
        <p:blipFill>
          <a:blip r:embed="rId2">
            <a:biLevel thresh="25000"/>
          </a:blip>
          <a:stretch>
            <a:fillRect/>
          </a:stretch>
        </p:blipFill>
        <p:spPr>
          <a:xfrm>
            <a:off x="558000" y="5404999"/>
            <a:ext cx="3185705" cy="1014175"/>
          </a:xfrm>
          <a:prstGeom prst="rect">
            <a:avLst/>
          </a:prstGeom>
        </p:spPr>
      </p:pic>
      <p:sp>
        <p:nvSpPr>
          <p:cNvPr id="2" name="Titel 1"/>
          <p:cNvSpPr>
            <a:spLocks noGrp="1"/>
          </p:cNvSpPr>
          <p:nvPr>
            <p:ph type="ctrTitle"/>
          </p:nvPr>
        </p:nvSpPr>
        <p:spPr>
          <a:xfrm>
            <a:off x="0" y="1214438"/>
            <a:ext cx="4301707" cy="2387600"/>
          </a:xfrm>
        </p:spPr>
        <p:txBody>
          <a:bodyPr anchor="b"/>
          <a:lstStyle>
            <a:lvl1pPr algn="ctr">
              <a:defRPr sz="6000">
                <a:solidFill>
                  <a:schemeClr val="bg1"/>
                </a:solidFill>
                <a:latin typeface="PT Sans Narrow" panose="020B0506020203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41459099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F3CED8A-4B9E-4D41-B33B-2018F008DAF5}"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2787267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F3CED8A-4B9E-4D41-B33B-2018F008DAF5}" type="datetimeFigureOut">
              <a:rPr lang="de-DE" smtClean="0"/>
              <a:t>02.11.2021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2390346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F3CED8A-4B9E-4D41-B33B-2018F008DAF5}" type="datetimeFigureOut">
              <a:rPr lang="de-DE" smtClean="0"/>
              <a:t>02.11.2021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43020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3CED8A-4B9E-4D41-B33B-2018F008DAF5}" type="datetimeFigureOut">
              <a:rPr lang="de-DE" smtClean="0"/>
              <a:t>02.11.2021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74891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F3CED8A-4B9E-4D41-B33B-2018F008DAF5}"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3291126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F3CED8A-4B9E-4D41-B33B-2018F008DAF5}"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2115408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3CED8A-4B9E-4D41-B33B-2018F008DAF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1613419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3CED8A-4B9E-4D41-B33B-2018F008DAF5}"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856778-1559-4992-A9DF-13D4A96E28C5}" type="slidenum">
              <a:rPr lang="de-DE" smtClean="0"/>
              <a:t>‹Nr.›</a:t>
            </a:fld>
            <a:endParaRPr lang="de-DE"/>
          </a:p>
        </p:txBody>
      </p:sp>
    </p:spTree>
    <p:extLst>
      <p:ext uri="{BB962C8B-B14F-4D97-AF65-F5344CB8AC3E}">
        <p14:creationId xmlns:p14="http://schemas.microsoft.com/office/powerpoint/2010/main" val="337690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5" name="Gleichschenkliges Dreieck 4"/>
          <p:cNvSpPr/>
          <p:nvPr userDrawn="1"/>
        </p:nvSpPr>
        <p:spPr>
          <a:xfrm>
            <a:off x="0" y="0"/>
            <a:ext cx="5458879" cy="6858000"/>
          </a:xfrm>
          <a:prstGeom prst="triangle">
            <a:avLst>
              <a:gd name="adj" fmla="val 0"/>
            </a:avLst>
          </a:prstGeom>
          <a:gradFill flip="none" rotWithShape="1">
            <a:gsLst>
              <a:gs pos="0">
                <a:srgbClr val="5B982E"/>
              </a:gs>
              <a:gs pos="100000">
                <a:srgbClr val="AAD07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5296277" y="851027"/>
            <a:ext cx="6384049" cy="3485582"/>
          </a:xfrm>
        </p:spPr>
        <p:txBody>
          <a:bodyPr>
            <a:noAutofit/>
          </a:bodyPr>
          <a:lstStyle>
            <a:lvl1pPr marL="0" indent="0" algn="l">
              <a:buNone/>
              <a:defRPr sz="6000">
                <a:solidFill>
                  <a:srgbClr val="62982A"/>
                </a:solidFill>
                <a:latin typeface="PT Sans Narrow" panose="020B0506020203020204" pitchFamily="34"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3623" y="5187636"/>
            <a:ext cx="3156703" cy="1014175"/>
          </a:xfrm>
          <a:prstGeom prst="rect">
            <a:avLst/>
          </a:prstGeom>
        </p:spPr>
      </p:pic>
      <p:sp>
        <p:nvSpPr>
          <p:cNvPr id="2" name="Titel 1"/>
          <p:cNvSpPr>
            <a:spLocks noGrp="1"/>
          </p:cNvSpPr>
          <p:nvPr>
            <p:ph type="ctrTitle"/>
          </p:nvPr>
        </p:nvSpPr>
        <p:spPr>
          <a:xfrm>
            <a:off x="-1" y="4336609"/>
            <a:ext cx="3581402" cy="1068389"/>
          </a:xfrm>
        </p:spPr>
        <p:txBody>
          <a:bodyPr anchor="b"/>
          <a:lstStyle>
            <a:lvl1pPr algn="ctr">
              <a:defRPr sz="4400">
                <a:solidFill>
                  <a:schemeClr val="bg1"/>
                </a:solidFill>
                <a:latin typeface="PT Sans Narrow" panose="020B0506020203020204"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448307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5400">
                <a:solidFill>
                  <a:srgbClr val="62982A"/>
                </a:solidFill>
                <a:latin typeface="PT Sans Narrow" panose="020B050602020302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latin typeface="Roboto Slab" pitchFamily="2" charset="0"/>
                <a:ea typeface="Roboto Slab" pitchFamily="2" charset="0"/>
              </a:defRPr>
            </a:lvl1pPr>
            <a:lvl2pPr>
              <a:defRPr>
                <a:latin typeface="Roboto Slab" pitchFamily="2" charset="0"/>
                <a:ea typeface="Roboto Slab" pitchFamily="2" charset="0"/>
              </a:defRPr>
            </a:lvl2pPr>
            <a:lvl3pPr>
              <a:defRPr>
                <a:latin typeface="Roboto Slab" pitchFamily="2" charset="0"/>
                <a:ea typeface="Roboto Slab" pitchFamily="2" charset="0"/>
              </a:defRPr>
            </a:lvl3pPr>
            <a:lvl4pPr>
              <a:defRPr>
                <a:latin typeface="Roboto Slab" pitchFamily="2" charset="0"/>
                <a:ea typeface="Roboto Slab" pitchFamily="2" charset="0"/>
              </a:defRPr>
            </a:lvl4pPr>
            <a:lvl5pPr>
              <a:defRPr>
                <a:latin typeface="Roboto Slab" pitchFamily="2" charset="0"/>
                <a:ea typeface="Roboto Slab" pitchFamily="2"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A95456-1350-4556-AC72-8A2CDA5466BB}" type="slidenum">
              <a:rPr lang="de-DE" smtClean="0"/>
              <a:t>‹Nr.›</a:t>
            </a:fld>
            <a:endParaRPr lang="de-DE"/>
          </a:p>
        </p:txBody>
      </p:sp>
      <p:sp>
        <p:nvSpPr>
          <p:cNvPr id="7" name="Rechteck 6"/>
          <p:cNvSpPr/>
          <p:nvPr userDrawn="1"/>
        </p:nvSpPr>
        <p:spPr>
          <a:xfrm>
            <a:off x="0" y="6248400"/>
            <a:ext cx="12192000" cy="609599"/>
          </a:xfrm>
          <a:prstGeom prst="rect">
            <a:avLst/>
          </a:prstGeom>
          <a:gradFill flip="none" rotWithShape="1">
            <a:gsLst>
              <a:gs pos="40675">
                <a:srgbClr val="6CA034"/>
              </a:gs>
              <a:gs pos="100000">
                <a:srgbClr val="AACD72"/>
              </a:gs>
              <a:gs pos="25000">
                <a:srgbClr val="5C9424"/>
              </a:gs>
            </a:gsLst>
            <a:lin ang="1794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pic>
        <p:nvPicPr>
          <p:cNvPr id="8" name="Grafik 7"/>
          <p:cNvPicPr>
            <a:picLocks noChangeAspect="1"/>
          </p:cNvPicPr>
          <p:nvPr userDrawn="1"/>
        </p:nvPicPr>
        <p:blipFill>
          <a:blip r:embed="rId2">
            <a:biLevel thresh="25000"/>
          </a:blip>
          <a:stretch>
            <a:fillRect/>
          </a:stretch>
        </p:blipFill>
        <p:spPr>
          <a:xfrm>
            <a:off x="10670518" y="6338420"/>
            <a:ext cx="1391963" cy="443134"/>
          </a:xfrm>
          <a:prstGeom prst="rect">
            <a:avLst/>
          </a:prstGeom>
        </p:spPr>
      </p:pic>
    </p:spTree>
    <p:extLst>
      <p:ext uri="{BB962C8B-B14F-4D97-AF65-F5344CB8AC3E}">
        <p14:creationId xmlns:p14="http://schemas.microsoft.com/office/powerpoint/2010/main" val="24634780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A95456-1350-4556-AC72-8A2CDA5466BB}" type="slidenum">
              <a:rPr lang="de-DE" smtClean="0"/>
              <a:t>‹Nr.›</a:t>
            </a:fld>
            <a:endParaRPr lang="de-DE"/>
          </a:p>
        </p:txBody>
      </p:sp>
      <p:sp>
        <p:nvSpPr>
          <p:cNvPr id="7" name="Rechteck 6"/>
          <p:cNvSpPr/>
          <p:nvPr userDrawn="1"/>
        </p:nvSpPr>
        <p:spPr>
          <a:xfrm>
            <a:off x="0" y="6248400"/>
            <a:ext cx="12192000" cy="609599"/>
          </a:xfrm>
          <a:prstGeom prst="rect">
            <a:avLst/>
          </a:prstGeom>
          <a:gradFill flip="none" rotWithShape="1">
            <a:gsLst>
              <a:gs pos="40675">
                <a:srgbClr val="6CA034"/>
              </a:gs>
              <a:gs pos="100000">
                <a:srgbClr val="AACD72"/>
              </a:gs>
              <a:gs pos="25000">
                <a:srgbClr val="5C9424"/>
              </a:gs>
            </a:gsLst>
            <a:lin ang="1794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a:p>
        </p:txBody>
      </p:sp>
      <p:pic>
        <p:nvPicPr>
          <p:cNvPr id="8" name="Grafik 7"/>
          <p:cNvPicPr>
            <a:picLocks noChangeAspect="1"/>
          </p:cNvPicPr>
          <p:nvPr userDrawn="1"/>
        </p:nvPicPr>
        <p:blipFill>
          <a:blip r:embed="rId2">
            <a:biLevel thresh="25000"/>
          </a:blip>
          <a:stretch>
            <a:fillRect/>
          </a:stretch>
        </p:blipFill>
        <p:spPr>
          <a:xfrm>
            <a:off x="10670518" y="6338420"/>
            <a:ext cx="1391963" cy="443134"/>
          </a:xfrm>
          <a:prstGeom prst="rect">
            <a:avLst/>
          </a:prstGeom>
        </p:spPr>
      </p:pic>
      <p:pic>
        <p:nvPicPr>
          <p:cNvPr id="9" name="Bild 8" descr="DALGZ_Demenzkampagne_Bildmarke_einzeln_RGB_RZ_01.png"/>
          <p:cNvPicPr>
            <a:picLocks noChangeAspect="1"/>
          </p:cNvPicPr>
          <p:nvPr userDrawn="1"/>
        </p:nvPicPr>
        <p:blipFill rotWithShape="1">
          <a:blip r:embed="rId3">
            <a:extLst>
              <a:ext uri="{28A0092B-C50C-407E-A947-70E740481C1C}">
                <a14:useLocalDpi xmlns:a14="http://schemas.microsoft.com/office/drawing/2010/main" val="0"/>
              </a:ext>
            </a:extLst>
          </a:blip>
          <a:srcRect l="-28073" t="-12197" r="28073" b="12197"/>
          <a:stretch/>
        </p:blipFill>
        <p:spPr>
          <a:xfrm>
            <a:off x="6794500" y="850900"/>
            <a:ext cx="5397500" cy="5397500"/>
          </a:xfrm>
          <a:prstGeom prst="rect">
            <a:avLst/>
          </a:prstGeom>
        </p:spPr>
      </p:pic>
    </p:spTree>
    <p:extLst>
      <p:ext uri="{BB962C8B-B14F-4D97-AF65-F5344CB8AC3E}">
        <p14:creationId xmlns:p14="http://schemas.microsoft.com/office/powerpoint/2010/main" val="3789763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3A75E105-CC89-4BCD-B896-0454E041BF69}" type="datetimeFigureOut">
              <a:rPr lang="de-DE" smtClean="0"/>
              <a:t>02.11.2021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A95456-1350-4556-AC72-8A2CDA5466BB}" type="slidenum">
              <a:rPr lang="de-DE" smtClean="0"/>
              <a:t>‹Nr.›</a:t>
            </a:fld>
            <a:endParaRPr lang="de-DE"/>
          </a:p>
        </p:txBody>
      </p:sp>
      <p:sp>
        <p:nvSpPr>
          <p:cNvPr id="7" name="Textfeld 6"/>
          <p:cNvSpPr txBox="1"/>
          <p:nvPr userDrawn="1"/>
        </p:nvSpPr>
        <p:spPr>
          <a:xfrm>
            <a:off x="0" y="134097"/>
            <a:ext cx="12192000" cy="408623"/>
          </a:xfrm>
          <a:prstGeom prst="roundRect">
            <a:avLst/>
          </a:prstGeom>
          <a:noFill/>
          <a:ln>
            <a:noFill/>
          </a:ln>
          <a:effectLst>
            <a:outerShdw blurRad="254000" dist="76200" dir="2700000" algn="ctr" rotWithShape="0">
              <a:schemeClr val="bg2">
                <a:lumMod val="50000"/>
                <a:alpha val="37000"/>
              </a:schemeClr>
            </a:outerShdw>
          </a:effectLst>
        </p:spPr>
        <p:txBody>
          <a:bodyPr wrap="square" rtlCol="0" anchor="ctr">
            <a:spAutoFit/>
          </a:bodyPr>
          <a:lstStyle/>
          <a:p>
            <a:pPr lvl="1"/>
            <a:r>
              <a:rPr lang="de-DE" b="1" dirty="0" smtClean="0">
                <a:solidFill>
                  <a:schemeClr val="accent6">
                    <a:lumMod val="75000"/>
                  </a:schemeClr>
                </a:solidFill>
                <a:latin typeface="Roboto Slab Medium" pitchFamily="2" charset="0"/>
                <a:ea typeface="Roboto Slab Medium" pitchFamily="2" charset="0"/>
              </a:rPr>
              <a:t>DEMENZ IM FREISTAAT SACHSEN – HERAUSFORDERUNG?</a:t>
            </a:r>
          </a:p>
        </p:txBody>
      </p:sp>
      <p:cxnSp>
        <p:nvCxnSpPr>
          <p:cNvPr id="8" name="Gerader Verbinder 7"/>
          <p:cNvCxnSpPr/>
          <p:nvPr userDrawn="1"/>
        </p:nvCxnSpPr>
        <p:spPr>
          <a:xfrm>
            <a:off x="387326" y="590252"/>
            <a:ext cx="11417348" cy="9085"/>
          </a:xfrm>
          <a:prstGeom prst="line">
            <a:avLst/>
          </a:prstGeom>
          <a:ln w="38100" cap="rnd">
            <a:solidFill>
              <a:srgbClr val="88B450"/>
            </a:solidFill>
            <a:round/>
          </a:ln>
          <a:effectLst>
            <a:outerShdw blurRad="254000" dist="63500" dir="2700000" algn="ctr" rotWithShape="0">
              <a:schemeClr val="bg2">
                <a:lumMod val="25000"/>
                <a:alpha val="53000"/>
              </a:schemeClr>
            </a:outerShdw>
          </a:effectLst>
        </p:spPr>
        <p:style>
          <a:lnRef idx="1">
            <a:schemeClr val="accent6"/>
          </a:lnRef>
          <a:fillRef idx="0">
            <a:schemeClr val="accent6"/>
          </a:fillRef>
          <a:effectRef idx="0">
            <a:schemeClr val="accent6"/>
          </a:effectRef>
          <a:fontRef idx="minor">
            <a:schemeClr val="tx1"/>
          </a:fontRef>
        </p:style>
      </p:cxn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6112" y="6156590"/>
            <a:ext cx="1657530" cy="531791"/>
          </a:xfrm>
          <a:prstGeom prst="rect">
            <a:avLst/>
          </a:prstGeom>
        </p:spPr>
      </p:pic>
      <p:cxnSp>
        <p:nvCxnSpPr>
          <p:cNvPr id="10" name="Gerader Verbinder 9"/>
          <p:cNvCxnSpPr/>
          <p:nvPr userDrawn="1"/>
        </p:nvCxnSpPr>
        <p:spPr>
          <a:xfrm>
            <a:off x="387326" y="6454384"/>
            <a:ext cx="9819930" cy="1"/>
          </a:xfrm>
          <a:prstGeom prst="line">
            <a:avLst/>
          </a:prstGeom>
          <a:ln w="38100" cap="rnd">
            <a:solidFill>
              <a:srgbClr val="88B450"/>
            </a:solidFill>
            <a:round/>
          </a:ln>
          <a:effectLst>
            <a:outerShdw blurRad="254000" dist="63500" dir="2700000" algn="ctr" rotWithShape="0">
              <a:schemeClr val="bg2">
                <a:lumMod val="25000"/>
                <a:alpha val="53000"/>
              </a:schemeClr>
            </a:outerShd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521056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A75E105-CC89-4BCD-B896-0454E041BF69}" type="datetimeFigureOut">
              <a:rPr lang="de-DE" smtClean="0"/>
              <a:t>02.11.2021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7461448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A75E105-CC89-4BCD-B896-0454E041BF69}" type="datetimeFigureOut">
              <a:rPr lang="de-DE" smtClean="0"/>
              <a:t>02.11.2021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DA95456-1350-4556-AC72-8A2CDA5466BB}" type="slidenum">
              <a:rPr lang="de-DE" smtClean="0"/>
              <a:t>‹Nr.›</a:t>
            </a:fld>
            <a:endParaRPr lang="de-DE"/>
          </a:p>
        </p:txBody>
      </p:sp>
    </p:spTree>
    <p:extLst>
      <p:ext uri="{BB962C8B-B14F-4D97-AF65-F5344CB8AC3E}">
        <p14:creationId xmlns:p14="http://schemas.microsoft.com/office/powerpoint/2010/main" val="285324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5E105-CC89-4BCD-B896-0454E041BF69}" type="datetimeFigureOut">
              <a:rPr lang="de-DE" smtClean="0"/>
              <a:t>02.11.2021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95456-1350-4556-AC72-8A2CDA5466BB}" type="slidenum">
              <a:rPr lang="de-DE" smtClean="0"/>
              <a:t>‹Nr.›</a:t>
            </a:fld>
            <a:endParaRPr lang="de-DE"/>
          </a:p>
        </p:txBody>
      </p:sp>
    </p:spTree>
    <p:extLst>
      <p:ext uri="{BB962C8B-B14F-4D97-AF65-F5344CB8AC3E}">
        <p14:creationId xmlns:p14="http://schemas.microsoft.com/office/powerpoint/2010/main" val="2392025034"/>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85" r:id="rId3"/>
    <p:sldLayoutId id="2147483686" r:id="rId4"/>
    <p:sldLayoutId id="2147483672"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29204-A1E5-4D86-B8AC-EF1073813295}" type="datetimeFigureOut">
              <a:rPr lang="de-DE" smtClean="0"/>
              <a:t>02.11.2021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41D88-4FE2-4D0F-9AC5-65178DAFB879}" type="slidenum">
              <a:rPr lang="de-DE" smtClean="0"/>
              <a:t>‹Nr.›</a:t>
            </a:fld>
            <a:endParaRPr lang="de-DE"/>
          </a:p>
        </p:txBody>
      </p:sp>
    </p:spTree>
    <p:extLst>
      <p:ext uri="{BB962C8B-B14F-4D97-AF65-F5344CB8AC3E}">
        <p14:creationId xmlns:p14="http://schemas.microsoft.com/office/powerpoint/2010/main" val="27386649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ED8A-4B9E-4D41-B33B-2018F008DAF5}" type="datetimeFigureOut">
              <a:rPr lang="de-DE" smtClean="0"/>
              <a:t>02.11.2021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56778-1559-4992-A9DF-13D4A96E28C5}" type="slidenum">
              <a:rPr lang="de-DE" smtClean="0"/>
              <a:t>‹Nr.›</a:t>
            </a:fld>
            <a:endParaRPr lang="de-DE"/>
          </a:p>
        </p:txBody>
      </p:sp>
    </p:spTree>
    <p:extLst>
      <p:ext uri="{BB962C8B-B14F-4D97-AF65-F5344CB8AC3E}">
        <p14:creationId xmlns:p14="http://schemas.microsoft.com/office/powerpoint/2010/main" val="382729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0.xm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link.springer.com/article/10.1007/s00115-020-00923-y"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grpSp>
        <p:nvGrpSpPr>
          <p:cNvPr id="18" name="Gruppieren 17"/>
          <p:cNvGrpSpPr/>
          <p:nvPr/>
        </p:nvGrpSpPr>
        <p:grpSpPr>
          <a:xfrm>
            <a:off x="-386861" y="433711"/>
            <a:ext cx="7363636" cy="5963979"/>
            <a:chOff x="-351692" y="-19009"/>
            <a:chExt cx="7363636" cy="5963979"/>
          </a:xfrm>
        </p:grpSpPr>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r="54574" b="14686"/>
            <a:stretch/>
          </p:blipFill>
          <p:spPr>
            <a:xfrm>
              <a:off x="422874" y="4437"/>
              <a:ext cx="4569070" cy="5720862"/>
            </a:xfrm>
            <a:prstGeom prst="rect">
              <a:avLst/>
            </a:prstGeom>
            <a:ln w="76200">
              <a:solidFill>
                <a:srgbClr val="FFFFFF">
                  <a:alpha val="40000"/>
                </a:srgbClr>
              </a:solidFill>
            </a:ln>
          </p:spPr>
        </p:pic>
        <p:sp>
          <p:nvSpPr>
            <p:cNvPr id="16" name="Freihandform 15"/>
            <p:cNvSpPr/>
            <p:nvPr/>
          </p:nvSpPr>
          <p:spPr>
            <a:xfrm>
              <a:off x="-351692" y="-19009"/>
              <a:ext cx="7363636" cy="5963979"/>
            </a:xfrm>
            <a:custGeom>
              <a:avLst/>
              <a:gdLst>
                <a:gd name="connsiteX0" fmla="*/ 3090831 w 7363636"/>
                <a:gd name="connsiteY0" fmla="*/ 47348 h 5963979"/>
                <a:gd name="connsiteX1" fmla="*/ 1172642 w 7363636"/>
                <a:gd name="connsiteY1" fmla="*/ 868301 h 5963979"/>
                <a:gd name="connsiteX2" fmla="*/ 2678208 w 7363636"/>
                <a:gd name="connsiteY2" fmla="*/ 4578627 h 5963979"/>
                <a:gd name="connsiteX3" fmla="*/ 4842698 w 7363636"/>
                <a:gd name="connsiteY3" fmla="*/ 2198904 h 5963979"/>
                <a:gd name="connsiteX4" fmla="*/ 3090831 w 7363636"/>
                <a:gd name="connsiteY4" fmla="*/ 47348 h 5963979"/>
                <a:gd name="connsiteX5" fmla="*/ 0 w 7363636"/>
                <a:gd name="connsiteY5" fmla="*/ 0 h 5963979"/>
                <a:gd name="connsiteX6" fmla="*/ 7363636 w 7363636"/>
                <a:gd name="connsiteY6" fmla="*/ 0 h 5963979"/>
                <a:gd name="connsiteX7" fmla="*/ 7363636 w 7363636"/>
                <a:gd name="connsiteY7" fmla="*/ 5963979 h 5963979"/>
                <a:gd name="connsiteX8" fmla="*/ 0 w 7363636"/>
                <a:gd name="connsiteY8" fmla="*/ 5963979 h 596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36" h="5963979">
                  <a:moveTo>
                    <a:pt x="3090831" y="47348"/>
                  </a:moveTo>
                  <a:cubicBezTo>
                    <a:pt x="2246917" y="39617"/>
                    <a:pt x="1419780" y="302830"/>
                    <a:pt x="1172642" y="868301"/>
                  </a:cubicBezTo>
                  <a:cubicBezTo>
                    <a:pt x="957932" y="1359571"/>
                    <a:pt x="1284916" y="7834399"/>
                    <a:pt x="2678208" y="4578627"/>
                  </a:cubicBezTo>
                  <a:cubicBezTo>
                    <a:pt x="3160421" y="2895003"/>
                    <a:pt x="4122793" y="2868607"/>
                    <a:pt x="4842698" y="2198904"/>
                  </a:cubicBezTo>
                  <a:cubicBezTo>
                    <a:pt x="5950480" y="825740"/>
                    <a:pt x="4497354" y="60232"/>
                    <a:pt x="3090831" y="47348"/>
                  </a:cubicBezTo>
                  <a:close/>
                  <a:moveTo>
                    <a:pt x="0" y="0"/>
                  </a:moveTo>
                  <a:lnTo>
                    <a:pt x="7363636" y="0"/>
                  </a:lnTo>
                  <a:lnTo>
                    <a:pt x="7363636" y="5963979"/>
                  </a:lnTo>
                  <a:lnTo>
                    <a:pt x="0" y="5963979"/>
                  </a:lnTo>
                  <a:close/>
                </a:path>
              </a:pathLst>
            </a:custGeom>
            <a:solidFill>
              <a:schemeClr val="bg1"/>
            </a:solidFill>
            <a:ln w="76200">
              <a:solidFill>
                <a:srgbClr val="FFFF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 name="Textfeld 20"/>
          <p:cNvSpPr txBox="1"/>
          <p:nvPr/>
        </p:nvSpPr>
        <p:spPr>
          <a:xfrm>
            <a:off x="3443238" y="457157"/>
            <a:ext cx="8485632" cy="3166824"/>
          </a:xfrm>
          <a:prstGeom prst="roundRect">
            <a:avLst/>
          </a:prstGeom>
          <a:noFill/>
          <a:ln>
            <a:noFill/>
          </a:ln>
          <a:effectLst>
            <a:outerShdw blurRad="254000" dist="76200" dir="2700000" algn="ctr" rotWithShape="0">
              <a:schemeClr val="bg2">
                <a:lumMod val="50000"/>
                <a:alpha val="53000"/>
              </a:schemeClr>
            </a:outerShdw>
          </a:effectLst>
        </p:spPr>
        <p:txBody>
          <a:bodyPr wrap="square" rtlCol="0" anchor="ctr">
            <a:spAutoFit/>
          </a:bodyPr>
          <a:lstStyle/>
          <a:p>
            <a:pPr algn="r"/>
            <a:r>
              <a:rPr lang="de-DE" sz="4000" b="1" dirty="0" smtClean="0">
                <a:solidFill>
                  <a:schemeClr val="accent6">
                    <a:lumMod val="75000"/>
                  </a:schemeClr>
                </a:solidFill>
                <a:latin typeface="Roboto Slab Medium" pitchFamily="2" charset="0"/>
                <a:ea typeface="Roboto Slab Medium" pitchFamily="2" charset="0"/>
              </a:rPr>
              <a:t>DEMENZ IM </a:t>
            </a:r>
            <a:br>
              <a:rPr lang="de-DE" sz="4000" b="1" dirty="0" smtClean="0">
                <a:solidFill>
                  <a:schemeClr val="accent6">
                    <a:lumMod val="75000"/>
                  </a:schemeClr>
                </a:solidFill>
                <a:latin typeface="Roboto Slab Medium" pitchFamily="2" charset="0"/>
                <a:ea typeface="Roboto Slab Medium" pitchFamily="2" charset="0"/>
              </a:rPr>
            </a:br>
            <a:r>
              <a:rPr lang="de-DE" sz="4000" b="1" dirty="0" smtClean="0">
                <a:solidFill>
                  <a:schemeClr val="accent6">
                    <a:lumMod val="75000"/>
                  </a:schemeClr>
                </a:solidFill>
                <a:latin typeface="Roboto Slab Medium" pitchFamily="2" charset="0"/>
                <a:ea typeface="Roboto Slab Medium" pitchFamily="2" charset="0"/>
              </a:rPr>
              <a:t>FREISTAAT SACHSEN</a:t>
            </a:r>
          </a:p>
          <a:p>
            <a:r>
              <a:rPr lang="de-DE" sz="4000" b="1" dirty="0" smtClean="0">
                <a:solidFill>
                  <a:schemeClr val="accent6">
                    <a:lumMod val="75000"/>
                  </a:schemeClr>
                </a:solidFill>
                <a:latin typeface="Roboto Slab Medium" pitchFamily="2" charset="0"/>
                <a:ea typeface="Roboto Slab Medium" pitchFamily="2" charset="0"/>
              </a:rPr>
              <a:t> </a:t>
            </a:r>
          </a:p>
          <a:p>
            <a:pPr algn="r"/>
            <a:r>
              <a:rPr lang="de-DE" sz="2000" b="1" dirty="0" smtClean="0">
                <a:solidFill>
                  <a:schemeClr val="accent6">
                    <a:lumMod val="75000"/>
                  </a:schemeClr>
                </a:solidFill>
                <a:latin typeface="Roboto Slab Medium" pitchFamily="2" charset="0"/>
                <a:ea typeface="Roboto Slab Medium" pitchFamily="2" charset="0"/>
              </a:rPr>
              <a:t>Wege zum Aufgreifen </a:t>
            </a:r>
            <a:br>
              <a:rPr lang="de-DE" sz="2000" b="1" dirty="0" smtClean="0">
                <a:solidFill>
                  <a:schemeClr val="accent6">
                    <a:lumMod val="75000"/>
                  </a:schemeClr>
                </a:solidFill>
                <a:latin typeface="Roboto Slab Medium" pitchFamily="2" charset="0"/>
                <a:ea typeface="Roboto Slab Medium" pitchFamily="2" charset="0"/>
              </a:rPr>
            </a:br>
            <a:r>
              <a:rPr lang="de-DE" sz="2000" b="1" dirty="0" smtClean="0">
                <a:solidFill>
                  <a:schemeClr val="accent6">
                    <a:lumMod val="75000"/>
                  </a:schemeClr>
                </a:solidFill>
                <a:latin typeface="Roboto Slab Medium" pitchFamily="2" charset="0"/>
                <a:ea typeface="Roboto Slab Medium" pitchFamily="2" charset="0"/>
              </a:rPr>
              <a:t>einer umfassenden </a:t>
            </a:r>
            <a:br>
              <a:rPr lang="de-DE" sz="2000" b="1" dirty="0" smtClean="0">
                <a:solidFill>
                  <a:schemeClr val="accent6">
                    <a:lumMod val="75000"/>
                  </a:schemeClr>
                </a:solidFill>
                <a:latin typeface="Roboto Slab Medium" pitchFamily="2" charset="0"/>
                <a:ea typeface="Roboto Slab Medium" pitchFamily="2" charset="0"/>
              </a:rPr>
            </a:br>
            <a:r>
              <a:rPr lang="de-DE" sz="2000" b="1" dirty="0" smtClean="0">
                <a:solidFill>
                  <a:schemeClr val="accent6">
                    <a:lumMod val="75000"/>
                  </a:schemeClr>
                </a:solidFill>
                <a:latin typeface="Roboto Slab Medium" pitchFamily="2" charset="0"/>
                <a:ea typeface="Roboto Slab Medium" pitchFamily="2" charset="0"/>
              </a:rPr>
              <a:t>Herausforderung</a:t>
            </a:r>
          </a:p>
        </p:txBody>
      </p:sp>
      <p:cxnSp>
        <p:nvCxnSpPr>
          <p:cNvPr id="23" name="Gerader Verbinder 22"/>
          <p:cNvCxnSpPr/>
          <p:nvPr/>
        </p:nvCxnSpPr>
        <p:spPr>
          <a:xfrm>
            <a:off x="9421348" y="2156599"/>
            <a:ext cx="2088250" cy="0"/>
          </a:xfrm>
          <a:prstGeom prst="line">
            <a:avLst/>
          </a:prstGeom>
          <a:ln w="76200" cap="rnd">
            <a:solidFill>
              <a:schemeClr val="accent6">
                <a:lumMod val="75000"/>
              </a:schemeClr>
            </a:solidFill>
            <a:round/>
          </a:ln>
          <a:effectLst>
            <a:outerShdw blurRad="254000" dist="63500" dir="2700000" algn="ctr" rotWithShape="0">
              <a:schemeClr val="bg2">
                <a:lumMod val="25000"/>
                <a:alpha val="53000"/>
              </a:schemeClr>
            </a:outerShdw>
          </a:effectLst>
        </p:spPr>
        <p:style>
          <a:lnRef idx="1">
            <a:schemeClr val="accent6"/>
          </a:lnRef>
          <a:fillRef idx="0">
            <a:schemeClr val="accent6"/>
          </a:fillRef>
          <a:effectRef idx="0">
            <a:schemeClr val="accent6"/>
          </a:effectRef>
          <a:fontRef idx="minor">
            <a:schemeClr val="tx1"/>
          </a:fontRef>
        </p:style>
      </p:cxnSp>
      <p:pic>
        <p:nvPicPr>
          <p:cNvPr id="24" name="Grafik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622" y="5298054"/>
            <a:ext cx="2742746" cy="879965"/>
          </a:xfrm>
          <a:prstGeom prst="rect">
            <a:avLst/>
          </a:prstGeom>
        </p:spPr>
      </p:pic>
    </p:spTree>
    <p:extLst>
      <p:ext uri="{BB962C8B-B14F-4D97-AF65-F5344CB8AC3E}">
        <p14:creationId xmlns:p14="http://schemas.microsoft.com/office/powerpoint/2010/main" val="2345030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A3C7EAA6-B829-4DE0-B40A-26AAC84CD6E1}"/>
              </a:ext>
            </a:extLst>
          </p:cNvPr>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flipH="1">
            <a:off x="-131569" y="-818147"/>
            <a:ext cx="12358373" cy="8238916"/>
          </a:xfrm>
          <a:prstGeom prst="rect">
            <a:avLst/>
          </a:prstGeom>
        </p:spPr>
      </p:pic>
      <p:sp>
        <p:nvSpPr>
          <p:cNvPr id="32" name="Pfeil: nach unten 5">
            <a:extLst>
              <a:ext uri="{FF2B5EF4-FFF2-40B4-BE49-F238E27FC236}">
                <a16:creationId xmlns:a16="http://schemas.microsoft.com/office/drawing/2014/main" id="{81C2B81B-B421-4C00-BBFE-76863F28E02D}"/>
              </a:ext>
            </a:extLst>
          </p:cNvPr>
          <p:cNvSpPr/>
          <p:nvPr/>
        </p:nvSpPr>
        <p:spPr>
          <a:xfrm>
            <a:off x="8691303" y="3848834"/>
            <a:ext cx="786243" cy="895105"/>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3">
            <a:biLevel thresh="25000"/>
          </a:blip>
          <a:stretch>
            <a:fillRect/>
          </a:stretch>
        </p:blipFill>
        <p:spPr>
          <a:xfrm>
            <a:off x="3199779" y="7195773"/>
            <a:ext cx="2431002" cy="773914"/>
          </a:xfrm>
          <a:prstGeom prst="rect">
            <a:avLst/>
          </a:prstGeom>
        </p:spPr>
      </p:pic>
      <p:sp>
        <p:nvSpPr>
          <p:cNvPr id="14" name="Rechteck 13"/>
          <p:cNvSpPr/>
          <p:nvPr/>
        </p:nvSpPr>
        <p:spPr>
          <a:xfrm>
            <a:off x="467350" y="960926"/>
            <a:ext cx="5866073" cy="461665"/>
          </a:xfrm>
          <a:prstGeom prst="rect">
            <a:avLst/>
          </a:prstGeom>
        </p:spPr>
        <p:txBody>
          <a:bodyPr wrap="square">
            <a:spAutoFit/>
          </a:bodyPr>
          <a:lstStyle/>
          <a:p>
            <a:pPr>
              <a:buClr>
                <a:schemeClr val="accent6">
                  <a:lumMod val="75000"/>
                </a:schemeClr>
              </a:buClr>
              <a:buSzPct val="120000"/>
              <a:defRPr/>
            </a:pPr>
            <a:r>
              <a:rPr lang="de-DE" altLang="de-DE" sz="2400" b="1" dirty="0" smtClean="0">
                <a:solidFill>
                  <a:schemeClr val="bg2">
                    <a:lumMod val="25000"/>
                  </a:schemeClr>
                </a:solidFill>
                <a:latin typeface="Roboto Slab" pitchFamily="2" charset="0"/>
                <a:ea typeface="Roboto Slab" pitchFamily="2" charset="0"/>
              </a:rPr>
              <a:t>Belastungen für pflegende Angehörige:</a:t>
            </a:r>
          </a:p>
        </p:txBody>
      </p:sp>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2681784683"/>
              </p:ext>
            </p:extLst>
          </p:nvPr>
        </p:nvGraphicFramePr>
        <p:xfrm>
          <a:off x="13277496" y="4161782"/>
          <a:ext cx="6419280" cy="380790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feld 17">
            <a:extLst>
              <a:ext uri="{FF2B5EF4-FFF2-40B4-BE49-F238E27FC236}">
                <a16:creationId xmlns:a16="http://schemas.microsoft.com/office/drawing/2014/main" id="{31936A55-490B-4AB5-AC75-FFE29456711F}"/>
              </a:ext>
            </a:extLst>
          </p:cNvPr>
          <p:cNvSpPr txBox="1"/>
          <p:nvPr/>
        </p:nvSpPr>
        <p:spPr>
          <a:xfrm>
            <a:off x="467350" y="6519626"/>
            <a:ext cx="5992228" cy="415498"/>
          </a:xfrm>
          <a:prstGeom prst="rect">
            <a:avLst/>
          </a:prstGeom>
          <a:noFill/>
        </p:spPr>
        <p:txBody>
          <a:bodyPr wrap="square">
            <a:spAutoFit/>
          </a:bodyPr>
          <a:lstStyle/>
          <a:p>
            <a:r>
              <a:rPr lang="de-DE" sz="1050" dirty="0" smtClean="0">
                <a:solidFill>
                  <a:schemeClr val="bg2">
                    <a:lumMod val="25000"/>
                  </a:schemeClr>
                </a:solidFill>
                <a:latin typeface="Roboto Slab" pitchFamily="2" charset="0"/>
                <a:ea typeface="Roboto Slab" pitchFamily="2" charset="0"/>
              </a:rPr>
              <a:t>Quelle</a:t>
            </a:r>
            <a:r>
              <a:rPr lang="de-DE" sz="1050" dirty="0">
                <a:solidFill>
                  <a:schemeClr val="bg2">
                    <a:lumMod val="25000"/>
                  </a:schemeClr>
                </a:solidFill>
                <a:latin typeface="Roboto Slab" pitchFamily="2" charset="0"/>
                <a:ea typeface="Roboto Slab" pitchFamily="2" charset="0"/>
              </a:rPr>
              <a:t>: DAK Pflegereport 2015, S. </a:t>
            </a:r>
            <a:r>
              <a:rPr lang="de-DE" sz="1050" dirty="0" smtClean="0">
                <a:solidFill>
                  <a:schemeClr val="bg2">
                    <a:lumMod val="25000"/>
                  </a:schemeClr>
                </a:solidFill>
                <a:latin typeface="Roboto Slab" pitchFamily="2" charset="0"/>
                <a:ea typeface="Roboto Slab" pitchFamily="2" charset="0"/>
              </a:rPr>
              <a:t>24f</a:t>
            </a:r>
            <a:endParaRPr lang="de-DE" sz="1050" dirty="0">
              <a:solidFill>
                <a:schemeClr val="bg2">
                  <a:lumMod val="25000"/>
                </a:schemeClr>
              </a:solidFill>
              <a:latin typeface="Roboto Slab" pitchFamily="2" charset="0"/>
              <a:ea typeface="Roboto Slab" pitchFamily="2" charset="0"/>
            </a:endParaRPr>
          </a:p>
          <a:p>
            <a:r>
              <a:rPr lang="de-DE" sz="1050" dirty="0" smtClean="0">
                <a:solidFill>
                  <a:schemeClr val="bg2">
                    <a:lumMod val="25000"/>
                  </a:schemeClr>
                </a:solidFill>
                <a:latin typeface="Roboto Slab" pitchFamily="2" charset="0"/>
                <a:ea typeface="Roboto Slab" pitchFamily="2" charset="0"/>
              </a:rPr>
              <a:t>  </a:t>
            </a:r>
            <a:endParaRPr lang="de-DE" sz="1050" dirty="0">
              <a:solidFill>
                <a:schemeClr val="bg2">
                  <a:lumMod val="25000"/>
                </a:schemeClr>
              </a:solidFill>
              <a:latin typeface="Roboto Slab" pitchFamily="2" charset="0"/>
              <a:ea typeface="Roboto Slab" pitchFamily="2" charset="0"/>
            </a:endParaRPr>
          </a:p>
        </p:txBody>
      </p:sp>
      <p:sp>
        <p:nvSpPr>
          <p:cNvPr id="19" name="Textfeld 18">
            <a:extLst>
              <a:ext uri="{FF2B5EF4-FFF2-40B4-BE49-F238E27FC236}">
                <a16:creationId xmlns:a16="http://schemas.microsoft.com/office/drawing/2014/main" id="{C357F40B-E22C-405D-A7BD-23F600258E7A}"/>
              </a:ext>
            </a:extLst>
          </p:cNvPr>
          <p:cNvSpPr txBox="1"/>
          <p:nvPr/>
        </p:nvSpPr>
        <p:spPr>
          <a:xfrm>
            <a:off x="13020586" y="5055395"/>
            <a:ext cx="3145902" cy="1464231"/>
          </a:xfrm>
          <a:prstGeom prst="roundRect">
            <a:avLst/>
          </a:prstGeom>
          <a:noFill/>
          <a:ln>
            <a:solidFill>
              <a:schemeClr val="accent6">
                <a:lumMod val="75000"/>
              </a:schemeClr>
            </a:solidFill>
          </a:ln>
        </p:spPr>
        <p:txBody>
          <a:bodyPr wrap="square" rtlCol="0">
            <a:spAutoFit/>
          </a:bodyPr>
          <a:lstStyle/>
          <a:p>
            <a:r>
              <a:rPr lang="de-DE" sz="1600" b="1" dirty="0">
                <a:solidFill>
                  <a:schemeClr val="bg2">
                    <a:lumMod val="25000"/>
                  </a:schemeClr>
                </a:solidFill>
                <a:latin typeface="Roboto Slab" pitchFamily="2" charset="0"/>
                <a:ea typeface="Roboto Slab" pitchFamily="2" charset="0"/>
              </a:rPr>
              <a:t>Verhältnis 65-80-jährige zu Ü80 in 2020 - 2050:</a:t>
            </a:r>
          </a:p>
          <a:p>
            <a:r>
              <a:rPr lang="de-DE" sz="1600" b="1" dirty="0">
                <a:solidFill>
                  <a:schemeClr val="bg2">
                    <a:lumMod val="25000"/>
                  </a:schemeClr>
                </a:solidFill>
                <a:latin typeface="Roboto Slab" pitchFamily="2" charset="0"/>
                <a:ea typeface="Roboto Slab" pitchFamily="2" charset="0"/>
              </a:rPr>
              <a:t>2020 insgesamt 6,5 Millionen zu 2050 insgesamt 3,1 Millionen</a:t>
            </a:r>
          </a:p>
        </p:txBody>
      </p:sp>
      <p:sp>
        <p:nvSpPr>
          <p:cNvPr id="25" name="Textfeld 24">
            <a:extLst>
              <a:ext uri="{FF2B5EF4-FFF2-40B4-BE49-F238E27FC236}">
                <a16:creationId xmlns:a16="http://schemas.microsoft.com/office/drawing/2014/main" id="{928FBAD0-A959-4283-9220-9CFB5BC22AAB}"/>
              </a:ext>
            </a:extLst>
          </p:cNvPr>
          <p:cNvSpPr txBox="1"/>
          <p:nvPr/>
        </p:nvSpPr>
        <p:spPr>
          <a:xfrm>
            <a:off x="13277496" y="2759061"/>
            <a:ext cx="3676875" cy="1464231"/>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1600" dirty="0" smtClean="0">
                <a:solidFill>
                  <a:schemeClr val="bg2">
                    <a:lumMod val="25000"/>
                  </a:schemeClr>
                </a:solidFill>
                <a:latin typeface="Roboto Slab" pitchFamily="2" charset="0"/>
                <a:ea typeface="Roboto Slab" pitchFamily="2" charset="0"/>
              </a:rPr>
              <a:t>Mit </a:t>
            </a:r>
            <a:r>
              <a:rPr lang="de-DE" sz="1600" dirty="0">
                <a:solidFill>
                  <a:schemeClr val="bg2">
                    <a:lumMod val="25000"/>
                  </a:schemeClr>
                </a:solidFill>
                <a:latin typeface="Roboto Slab" pitchFamily="2" charset="0"/>
                <a:ea typeface="Roboto Slab" pitchFamily="2" charset="0"/>
              </a:rPr>
              <a:t>Zunahme der älter werdenden </a:t>
            </a:r>
            <a:r>
              <a:rPr lang="de-DE" sz="1600" dirty="0" smtClean="0">
                <a:solidFill>
                  <a:schemeClr val="bg2">
                    <a:lumMod val="25000"/>
                  </a:schemeClr>
                </a:solidFill>
                <a:latin typeface="Roboto Slab" pitchFamily="2" charset="0"/>
                <a:ea typeface="Roboto Slab" pitchFamily="2" charset="0"/>
              </a:rPr>
              <a:t>Bevölkerung, steigt auch die Zahl älterer Pflegepersonen, die selbst altersbedingte Einschränkungen erleben werden.</a:t>
            </a:r>
            <a:endParaRPr lang="de-DE" sz="1600" dirty="0">
              <a:solidFill>
                <a:schemeClr val="bg2">
                  <a:lumMod val="25000"/>
                </a:schemeClr>
              </a:solidFill>
              <a:latin typeface="Roboto Slab" pitchFamily="2" charset="0"/>
              <a:ea typeface="Roboto Slab" pitchFamily="2" charset="0"/>
            </a:endParaRPr>
          </a:p>
        </p:txBody>
      </p:sp>
      <p:sp>
        <p:nvSpPr>
          <p:cNvPr id="30" name="Abgerundetes Rechteck 16">
            <a:extLst>
              <a:ext uri="{FF2B5EF4-FFF2-40B4-BE49-F238E27FC236}">
                <a16:creationId xmlns:a16="http://schemas.microsoft.com/office/drawing/2014/main" id="{F5C5E947-A954-459A-8742-1035F800D9F7}"/>
              </a:ext>
            </a:extLst>
          </p:cNvPr>
          <p:cNvSpPr/>
          <p:nvPr/>
        </p:nvSpPr>
        <p:spPr>
          <a:xfrm>
            <a:off x="6459578" y="4800556"/>
            <a:ext cx="5378097" cy="1123712"/>
          </a:xfrm>
          <a:prstGeom prst="roundRect">
            <a:avLst/>
          </a:prstGeom>
          <a:solidFill>
            <a:schemeClr val="tx2">
              <a:lumMod val="60000"/>
              <a:lumOff val="40000"/>
              <a:alpha val="70000"/>
            </a:schemeClr>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Eine dementielle Erkrankung verstärkt zusätzlich die </a:t>
            </a:r>
            <a:r>
              <a:rPr lang="de-DE" altLang="de-DE" sz="2000" b="1" dirty="0">
                <a:solidFill>
                  <a:schemeClr val="bg2">
                    <a:lumMod val="25000"/>
                  </a:schemeClr>
                </a:solidFill>
                <a:latin typeface="Roboto Slab" pitchFamily="2" charset="0"/>
                <a:ea typeface="Roboto Slab" pitchFamily="2" charset="0"/>
              </a:rPr>
              <a:t>psychische Belastung </a:t>
            </a:r>
            <a:r>
              <a:rPr lang="de-DE" altLang="de-DE" sz="2000" dirty="0">
                <a:solidFill>
                  <a:schemeClr val="bg2">
                    <a:lumMod val="25000"/>
                  </a:schemeClr>
                </a:solidFill>
                <a:latin typeface="Roboto Slab" pitchFamily="2" charset="0"/>
                <a:ea typeface="Roboto Slab" pitchFamily="2" charset="0"/>
              </a:rPr>
              <a:t>für pflegende An- und Zugehörige.</a:t>
            </a:r>
          </a:p>
        </p:txBody>
      </p:sp>
      <p:sp>
        <p:nvSpPr>
          <p:cNvPr id="31" name="Abgerundetes Rechteck 16">
            <a:extLst>
              <a:ext uri="{FF2B5EF4-FFF2-40B4-BE49-F238E27FC236}">
                <a16:creationId xmlns:a16="http://schemas.microsoft.com/office/drawing/2014/main" id="{987ACD84-2B6F-4893-BCF5-5FD91091BAD3}"/>
              </a:ext>
            </a:extLst>
          </p:cNvPr>
          <p:cNvSpPr/>
          <p:nvPr/>
        </p:nvSpPr>
        <p:spPr>
          <a:xfrm>
            <a:off x="6364176" y="901344"/>
            <a:ext cx="5440498" cy="3166824"/>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„Wenn sich der gesundheitliche Zustand eines lieben Menschen verschlechtert, führt auch das zu Stress. Verschlimmert wird dies noch, wenn bei der gepflegten Person eine Demenz vorliegt. Wenn sich ein Mensch dadurch verändert und seinen Angehörigen gegenüber abweisend oder sogar aggressiv wird, belastet dies sehr.“</a:t>
            </a:r>
          </a:p>
        </p:txBody>
      </p:sp>
      <p:sp>
        <p:nvSpPr>
          <p:cNvPr id="22" name="Textfeld 21">
            <a:extLst>
              <a:ext uri="{FF2B5EF4-FFF2-40B4-BE49-F238E27FC236}">
                <a16:creationId xmlns:a16="http://schemas.microsoft.com/office/drawing/2014/main" id="{31936A55-490B-4AB5-AC75-FFE29456711F}"/>
              </a:ext>
            </a:extLst>
          </p:cNvPr>
          <p:cNvSpPr txBox="1"/>
          <p:nvPr/>
        </p:nvSpPr>
        <p:spPr>
          <a:xfrm>
            <a:off x="2963700" y="6519626"/>
            <a:ext cx="7505576" cy="253916"/>
          </a:xfrm>
          <a:prstGeom prst="rect">
            <a:avLst/>
          </a:prstGeom>
          <a:noFill/>
        </p:spPr>
        <p:txBody>
          <a:bodyPr wrap="square">
            <a:spAutoFit/>
          </a:bodyPr>
          <a:lstStyle/>
          <a:p>
            <a:r>
              <a:rPr lang="de-DE" sz="1050" dirty="0" smtClean="0">
                <a:solidFill>
                  <a:schemeClr val="bg2">
                    <a:lumMod val="25000"/>
                  </a:schemeClr>
                </a:solidFill>
                <a:latin typeface="Roboto Slab" pitchFamily="2" charset="0"/>
                <a:ea typeface="Roboto Slab" pitchFamily="2" charset="0"/>
              </a:rPr>
              <a:t>Quelle: Präsentationsunterlagen, DVSG Bundeskongress, Kassel 2019, Dr. Martin </a:t>
            </a:r>
            <a:r>
              <a:rPr lang="de-DE" sz="1050" dirty="0" err="1" smtClean="0">
                <a:solidFill>
                  <a:schemeClr val="bg2">
                    <a:lumMod val="25000"/>
                  </a:schemeClr>
                </a:solidFill>
                <a:latin typeface="Roboto Slab" pitchFamily="2" charset="0"/>
                <a:ea typeface="Roboto Slab" pitchFamily="2" charset="0"/>
              </a:rPr>
              <a:t>Berwig</a:t>
            </a:r>
            <a:r>
              <a:rPr lang="de-DE" sz="1050" dirty="0" smtClean="0">
                <a:solidFill>
                  <a:schemeClr val="bg2">
                    <a:lumMod val="25000"/>
                  </a:schemeClr>
                </a:solidFill>
                <a:latin typeface="Roboto Slab" pitchFamily="2" charset="0"/>
                <a:ea typeface="Roboto Slab" pitchFamily="2" charset="0"/>
              </a:rPr>
              <a:t> (Universität Leipzig)</a:t>
            </a:r>
            <a:endParaRPr lang="de-DE" sz="1050" dirty="0">
              <a:solidFill>
                <a:schemeClr val="bg2">
                  <a:lumMod val="25000"/>
                </a:schemeClr>
              </a:solidFill>
              <a:latin typeface="Roboto Slab" pitchFamily="2" charset="0"/>
              <a:ea typeface="Roboto Slab" pitchFamily="2" charset="0"/>
            </a:endParaRPr>
          </a:p>
        </p:txBody>
      </p:sp>
      <p:sp>
        <p:nvSpPr>
          <p:cNvPr id="28" name="Pfeil: nach unten 5">
            <a:extLst>
              <a:ext uri="{FF2B5EF4-FFF2-40B4-BE49-F238E27FC236}">
                <a16:creationId xmlns:a16="http://schemas.microsoft.com/office/drawing/2014/main" id="{81C2B81B-B421-4C00-BBFE-76863F28E02D}"/>
              </a:ext>
            </a:extLst>
          </p:cNvPr>
          <p:cNvSpPr/>
          <p:nvPr/>
        </p:nvSpPr>
        <p:spPr>
          <a:xfrm rot="5400000">
            <a:off x="5527563" y="4839408"/>
            <a:ext cx="786243" cy="107778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Abgerundetes Rechteck 16">
            <a:extLst>
              <a:ext uri="{FF2B5EF4-FFF2-40B4-BE49-F238E27FC236}">
                <a16:creationId xmlns:a16="http://schemas.microsoft.com/office/drawing/2014/main" id="{987ACD84-2B6F-4893-BCF5-5FD91091BAD3}"/>
              </a:ext>
            </a:extLst>
          </p:cNvPr>
          <p:cNvSpPr/>
          <p:nvPr/>
        </p:nvSpPr>
        <p:spPr>
          <a:xfrm>
            <a:off x="467350" y="1779887"/>
            <a:ext cx="3154421" cy="1123712"/>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b="1" dirty="0" smtClean="0">
                <a:solidFill>
                  <a:schemeClr val="bg2">
                    <a:lumMod val="25000"/>
                  </a:schemeClr>
                </a:solidFill>
                <a:latin typeface="Roboto Slab" pitchFamily="2" charset="0"/>
                <a:ea typeface="Roboto Slab" pitchFamily="2" charset="0"/>
              </a:rPr>
              <a:t>Depressive Episode:</a:t>
            </a:r>
            <a:endParaRPr lang="de-DE" altLang="de-DE" sz="2000" dirty="0" smtClean="0">
              <a:solidFill>
                <a:schemeClr val="bg2">
                  <a:lumMod val="25000"/>
                </a:schemeClr>
              </a:solidFill>
              <a:latin typeface="Roboto Slab" pitchFamily="2" charset="0"/>
              <a:ea typeface="Roboto Slab" pitchFamily="2" charset="0"/>
            </a:endParaRPr>
          </a:p>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(ca. 20% der pflegenden Angehörigen)</a:t>
            </a:r>
            <a:endParaRPr lang="de-DE" altLang="de-DE" sz="2000" dirty="0">
              <a:solidFill>
                <a:schemeClr val="bg2">
                  <a:lumMod val="25000"/>
                </a:schemeClr>
              </a:solidFill>
              <a:latin typeface="Roboto Slab" pitchFamily="2" charset="0"/>
              <a:ea typeface="Roboto Slab" pitchFamily="2" charset="0"/>
            </a:endParaRPr>
          </a:p>
        </p:txBody>
      </p:sp>
      <p:sp>
        <p:nvSpPr>
          <p:cNvPr id="34" name="Pfeil: nach unten 5">
            <a:extLst>
              <a:ext uri="{FF2B5EF4-FFF2-40B4-BE49-F238E27FC236}">
                <a16:creationId xmlns:a16="http://schemas.microsoft.com/office/drawing/2014/main" id="{81C2B81B-B421-4C00-BBFE-76863F28E02D}"/>
              </a:ext>
            </a:extLst>
          </p:cNvPr>
          <p:cNvSpPr/>
          <p:nvPr/>
        </p:nvSpPr>
        <p:spPr>
          <a:xfrm rot="10800000">
            <a:off x="1651438" y="2922088"/>
            <a:ext cx="786243" cy="1328944"/>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16">
            <a:extLst>
              <a:ext uri="{FF2B5EF4-FFF2-40B4-BE49-F238E27FC236}">
                <a16:creationId xmlns:a16="http://schemas.microsoft.com/office/drawing/2014/main" id="{987ACD84-2B6F-4893-BCF5-5FD91091BAD3}"/>
              </a:ext>
            </a:extLst>
          </p:cNvPr>
          <p:cNvSpPr/>
          <p:nvPr/>
        </p:nvSpPr>
        <p:spPr>
          <a:xfrm>
            <a:off x="460342" y="4048467"/>
            <a:ext cx="4921450" cy="2145268"/>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„Im Schnitt sind mehr als die Hälfte aller pflegenden Angehörigen von psychischen Leiden betroffen: Laut Analyse haben 55 Prozent aller Personen zwischen 45 und 70 Jahren damit zu tun.“</a:t>
            </a:r>
          </a:p>
        </p:txBody>
      </p:sp>
    </p:spTree>
    <p:extLst>
      <p:ext uri="{BB962C8B-B14F-4D97-AF65-F5344CB8AC3E}">
        <p14:creationId xmlns:p14="http://schemas.microsoft.com/office/powerpoint/2010/main" val="6043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31" grpId="0" animBg="1"/>
      <p:bldP spid="28" grpId="0" animBg="1"/>
      <p:bldP spid="29" grpId="0" animBg="1"/>
      <p:bldP spid="34"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A3C7EAA6-B829-4DE0-B40A-26AAC84CD6E1}"/>
              </a:ext>
            </a:extLst>
          </p:cNvPr>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flipH="1">
            <a:off x="-131569" y="-818147"/>
            <a:ext cx="12358373" cy="8238916"/>
          </a:xfrm>
          <a:prstGeom prst="rect">
            <a:avLst/>
          </a:prstGeom>
        </p:spPr>
      </p:pic>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3">
            <a:biLevel thresh="25000"/>
          </a:blip>
          <a:stretch>
            <a:fillRect/>
          </a:stretch>
        </p:blipFill>
        <p:spPr>
          <a:xfrm>
            <a:off x="3199779" y="7195773"/>
            <a:ext cx="2431002" cy="773914"/>
          </a:xfrm>
          <a:prstGeom prst="rect">
            <a:avLst/>
          </a:prstGeom>
        </p:spPr>
      </p:pic>
      <p:sp>
        <p:nvSpPr>
          <p:cNvPr id="14" name="Rechteck 13"/>
          <p:cNvSpPr/>
          <p:nvPr/>
        </p:nvSpPr>
        <p:spPr>
          <a:xfrm>
            <a:off x="467350" y="960926"/>
            <a:ext cx="5866073" cy="461665"/>
          </a:xfrm>
          <a:prstGeom prst="rect">
            <a:avLst/>
          </a:prstGeom>
        </p:spPr>
        <p:txBody>
          <a:bodyPr wrap="square">
            <a:spAutoFit/>
          </a:bodyPr>
          <a:lstStyle/>
          <a:p>
            <a:pPr>
              <a:buClr>
                <a:schemeClr val="accent6">
                  <a:lumMod val="75000"/>
                </a:schemeClr>
              </a:buClr>
              <a:buSzPct val="120000"/>
              <a:defRPr/>
            </a:pPr>
            <a:r>
              <a:rPr lang="de-DE" altLang="de-DE" sz="2400" b="1" dirty="0" smtClean="0">
                <a:solidFill>
                  <a:schemeClr val="bg2">
                    <a:lumMod val="25000"/>
                  </a:schemeClr>
                </a:solidFill>
                <a:latin typeface="Roboto Slab" pitchFamily="2" charset="0"/>
                <a:ea typeface="Roboto Slab" pitchFamily="2" charset="0"/>
              </a:rPr>
              <a:t>Belastungen für pflegende Angehörige:</a:t>
            </a:r>
          </a:p>
        </p:txBody>
      </p:sp>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2681784683"/>
              </p:ext>
            </p:extLst>
          </p:nvPr>
        </p:nvGraphicFramePr>
        <p:xfrm>
          <a:off x="13277496" y="4161782"/>
          <a:ext cx="6419280" cy="380790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feld 17">
            <a:extLst>
              <a:ext uri="{FF2B5EF4-FFF2-40B4-BE49-F238E27FC236}">
                <a16:creationId xmlns:a16="http://schemas.microsoft.com/office/drawing/2014/main" id="{31936A55-490B-4AB5-AC75-FFE29456711F}"/>
              </a:ext>
            </a:extLst>
          </p:cNvPr>
          <p:cNvSpPr txBox="1"/>
          <p:nvPr/>
        </p:nvSpPr>
        <p:spPr>
          <a:xfrm>
            <a:off x="467350" y="6519626"/>
            <a:ext cx="5992228" cy="415498"/>
          </a:xfrm>
          <a:prstGeom prst="rect">
            <a:avLst/>
          </a:prstGeom>
          <a:noFill/>
        </p:spPr>
        <p:txBody>
          <a:bodyPr wrap="square">
            <a:spAutoFit/>
          </a:bodyPr>
          <a:lstStyle/>
          <a:p>
            <a:r>
              <a:rPr lang="de-DE" sz="1050" dirty="0" smtClean="0">
                <a:solidFill>
                  <a:schemeClr val="bg2">
                    <a:lumMod val="25000"/>
                  </a:schemeClr>
                </a:solidFill>
                <a:latin typeface="Roboto Slab" pitchFamily="2" charset="0"/>
                <a:ea typeface="Roboto Slab" pitchFamily="2" charset="0"/>
              </a:rPr>
              <a:t>Quelle:</a:t>
            </a:r>
            <a:r>
              <a:rPr lang="de-DE" sz="1050" i="1" dirty="0" smtClean="0"/>
              <a:t> </a:t>
            </a:r>
            <a:r>
              <a:rPr lang="de-DE" sz="1050" i="1" dirty="0" err="1"/>
              <a:t>WIdO</a:t>
            </a:r>
            <a:r>
              <a:rPr lang="de-DE" sz="1050" i="1" dirty="0"/>
              <a:t> 2020</a:t>
            </a:r>
          </a:p>
          <a:p>
            <a:r>
              <a:rPr lang="de-DE" sz="1050" dirty="0" smtClean="0">
                <a:solidFill>
                  <a:schemeClr val="bg2">
                    <a:lumMod val="25000"/>
                  </a:schemeClr>
                </a:solidFill>
                <a:latin typeface="Roboto Slab" pitchFamily="2" charset="0"/>
                <a:ea typeface="Roboto Slab" pitchFamily="2" charset="0"/>
              </a:rPr>
              <a:t>  </a:t>
            </a:r>
            <a:endParaRPr lang="de-DE" sz="1050" dirty="0">
              <a:solidFill>
                <a:schemeClr val="bg2">
                  <a:lumMod val="25000"/>
                </a:schemeClr>
              </a:solidFill>
              <a:latin typeface="Roboto Slab" pitchFamily="2" charset="0"/>
              <a:ea typeface="Roboto Slab" pitchFamily="2" charset="0"/>
            </a:endParaRPr>
          </a:p>
        </p:txBody>
      </p:sp>
      <p:sp>
        <p:nvSpPr>
          <p:cNvPr id="19" name="Textfeld 18">
            <a:extLst>
              <a:ext uri="{FF2B5EF4-FFF2-40B4-BE49-F238E27FC236}">
                <a16:creationId xmlns:a16="http://schemas.microsoft.com/office/drawing/2014/main" id="{C357F40B-E22C-405D-A7BD-23F600258E7A}"/>
              </a:ext>
            </a:extLst>
          </p:cNvPr>
          <p:cNvSpPr txBox="1"/>
          <p:nvPr/>
        </p:nvSpPr>
        <p:spPr>
          <a:xfrm>
            <a:off x="13020586" y="5055395"/>
            <a:ext cx="3145902" cy="1464231"/>
          </a:xfrm>
          <a:prstGeom prst="roundRect">
            <a:avLst/>
          </a:prstGeom>
          <a:noFill/>
          <a:ln>
            <a:solidFill>
              <a:schemeClr val="accent6">
                <a:lumMod val="75000"/>
              </a:schemeClr>
            </a:solidFill>
          </a:ln>
        </p:spPr>
        <p:txBody>
          <a:bodyPr wrap="square" rtlCol="0">
            <a:spAutoFit/>
          </a:bodyPr>
          <a:lstStyle/>
          <a:p>
            <a:r>
              <a:rPr lang="de-DE" sz="1600" b="1" dirty="0">
                <a:solidFill>
                  <a:schemeClr val="bg2">
                    <a:lumMod val="25000"/>
                  </a:schemeClr>
                </a:solidFill>
                <a:latin typeface="Roboto Slab" pitchFamily="2" charset="0"/>
                <a:ea typeface="Roboto Slab" pitchFamily="2" charset="0"/>
              </a:rPr>
              <a:t>Verhältnis 65-80-jährige zu Ü80 in 2020 - 2050:</a:t>
            </a:r>
          </a:p>
          <a:p>
            <a:r>
              <a:rPr lang="de-DE" sz="1600" b="1" dirty="0">
                <a:solidFill>
                  <a:schemeClr val="bg2">
                    <a:lumMod val="25000"/>
                  </a:schemeClr>
                </a:solidFill>
                <a:latin typeface="Roboto Slab" pitchFamily="2" charset="0"/>
                <a:ea typeface="Roboto Slab" pitchFamily="2" charset="0"/>
              </a:rPr>
              <a:t>2020 insgesamt 6,5 Millionen zu 2050 insgesamt 3,1 Millionen</a:t>
            </a:r>
          </a:p>
        </p:txBody>
      </p:sp>
      <p:sp>
        <p:nvSpPr>
          <p:cNvPr id="25" name="Textfeld 24">
            <a:extLst>
              <a:ext uri="{FF2B5EF4-FFF2-40B4-BE49-F238E27FC236}">
                <a16:creationId xmlns:a16="http://schemas.microsoft.com/office/drawing/2014/main" id="{928FBAD0-A959-4283-9220-9CFB5BC22AAB}"/>
              </a:ext>
            </a:extLst>
          </p:cNvPr>
          <p:cNvSpPr txBox="1"/>
          <p:nvPr/>
        </p:nvSpPr>
        <p:spPr>
          <a:xfrm>
            <a:off x="13277496" y="2759061"/>
            <a:ext cx="3676875" cy="1464231"/>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1600" dirty="0" smtClean="0">
                <a:solidFill>
                  <a:schemeClr val="bg2">
                    <a:lumMod val="25000"/>
                  </a:schemeClr>
                </a:solidFill>
                <a:latin typeface="Roboto Slab" pitchFamily="2" charset="0"/>
                <a:ea typeface="Roboto Slab" pitchFamily="2" charset="0"/>
              </a:rPr>
              <a:t>Mit </a:t>
            </a:r>
            <a:r>
              <a:rPr lang="de-DE" sz="1600" dirty="0">
                <a:solidFill>
                  <a:schemeClr val="bg2">
                    <a:lumMod val="25000"/>
                  </a:schemeClr>
                </a:solidFill>
                <a:latin typeface="Roboto Slab" pitchFamily="2" charset="0"/>
                <a:ea typeface="Roboto Slab" pitchFamily="2" charset="0"/>
              </a:rPr>
              <a:t>Zunahme der älter werdenden </a:t>
            </a:r>
            <a:r>
              <a:rPr lang="de-DE" sz="1600" dirty="0" smtClean="0">
                <a:solidFill>
                  <a:schemeClr val="bg2">
                    <a:lumMod val="25000"/>
                  </a:schemeClr>
                </a:solidFill>
                <a:latin typeface="Roboto Slab" pitchFamily="2" charset="0"/>
                <a:ea typeface="Roboto Slab" pitchFamily="2" charset="0"/>
              </a:rPr>
              <a:t>Bevölkerung, steigt auch die Zahl älterer Pflegepersonen, die selbst altersbedingte Einschränkungen erleben werden.</a:t>
            </a:r>
            <a:endParaRPr lang="de-DE" sz="1600" dirty="0">
              <a:solidFill>
                <a:schemeClr val="bg2">
                  <a:lumMod val="25000"/>
                </a:schemeClr>
              </a:solidFill>
              <a:latin typeface="Roboto Slab" pitchFamily="2" charset="0"/>
              <a:ea typeface="Roboto Slab" pitchFamily="2" charset="0"/>
            </a:endParaRPr>
          </a:p>
        </p:txBody>
      </p:sp>
      <p:sp>
        <p:nvSpPr>
          <p:cNvPr id="31" name="Abgerundetes Rechteck 16">
            <a:extLst>
              <a:ext uri="{FF2B5EF4-FFF2-40B4-BE49-F238E27FC236}">
                <a16:creationId xmlns:a16="http://schemas.microsoft.com/office/drawing/2014/main" id="{987ACD84-2B6F-4893-BCF5-5FD91091BAD3}"/>
              </a:ext>
            </a:extLst>
          </p:cNvPr>
          <p:cNvSpPr/>
          <p:nvPr/>
        </p:nvSpPr>
        <p:spPr>
          <a:xfrm>
            <a:off x="6752582" y="960926"/>
            <a:ext cx="4833699" cy="783193"/>
          </a:xfrm>
          <a:prstGeom prst="roundRect">
            <a:avLst/>
          </a:prstGeom>
          <a:solidFill>
            <a:schemeClr val="bg1"/>
          </a:solidFill>
          <a:ln>
            <a:solidFill>
              <a:schemeClr val="accent6">
                <a:lumMod val="75000"/>
              </a:schemeClr>
            </a:solidFill>
          </a:ln>
        </p:spPr>
        <p:txBody>
          <a:bodyPr wrap="square">
            <a:spAutoFit/>
          </a:bodyPr>
          <a:lstStyle/>
          <a:p>
            <a:r>
              <a:rPr lang="de-DE" sz="2000" dirty="0">
                <a:latin typeface="Roboto Slab" pitchFamily="2" charset="0"/>
                <a:ea typeface="Roboto Slab" pitchFamily="2" charset="0"/>
              </a:rPr>
              <a:t>„(…)Bis zu 75 Prozent dieser Personen wünschen sich mehr Unterstützung</a:t>
            </a:r>
            <a:r>
              <a:rPr lang="de-DE" sz="2000" dirty="0" smtClean="0">
                <a:latin typeface="Roboto Slab" pitchFamily="2" charset="0"/>
                <a:ea typeface="Roboto Slab" pitchFamily="2" charset="0"/>
              </a:rPr>
              <a:t>.“</a:t>
            </a:r>
            <a:endParaRPr lang="de-DE" sz="2000" dirty="0">
              <a:latin typeface="Roboto Slab" pitchFamily="2" charset="0"/>
              <a:ea typeface="Roboto Slab" pitchFamily="2" charset="0"/>
            </a:endParaRPr>
          </a:p>
        </p:txBody>
      </p:sp>
      <p:sp>
        <p:nvSpPr>
          <p:cNvPr id="21" name="Abgerundetes Rechteck 16">
            <a:extLst>
              <a:ext uri="{FF2B5EF4-FFF2-40B4-BE49-F238E27FC236}">
                <a16:creationId xmlns:a16="http://schemas.microsoft.com/office/drawing/2014/main" id="{987ACD84-2B6F-4893-BCF5-5FD91091BAD3}"/>
              </a:ext>
            </a:extLst>
          </p:cNvPr>
          <p:cNvSpPr/>
          <p:nvPr/>
        </p:nvSpPr>
        <p:spPr>
          <a:xfrm>
            <a:off x="516996" y="2823985"/>
            <a:ext cx="5113785" cy="1804749"/>
          </a:xfrm>
          <a:prstGeom prst="roundRect">
            <a:avLst/>
          </a:prstGeom>
          <a:solidFill>
            <a:schemeClr val="bg1"/>
          </a:solidFill>
          <a:ln>
            <a:solidFill>
              <a:schemeClr val="accent6">
                <a:lumMod val="75000"/>
              </a:schemeClr>
            </a:solidFill>
          </a:ln>
        </p:spPr>
        <p:txBody>
          <a:bodyPr wrap="square">
            <a:spAutoFit/>
          </a:bodyPr>
          <a:lstStyle/>
          <a:p>
            <a:r>
              <a:rPr lang="de-DE" sz="2000" b="1" dirty="0" smtClean="0">
                <a:latin typeface="Roboto Slab" pitchFamily="2" charset="0"/>
                <a:ea typeface="Roboto Slab" pitchFamily="2" charset="0"/>
              </a:rPr>
              <a:t>„Unter </a:t>
            </a:r>
            <a:r>
              <a:rPr lang="de-DE" sz="2000" b="1" dirty="0">
                <a:latin typeface="Roboto Slab" pitchFamily="2" charset="0"/>
                <a:ea typeface="Roboto Slab" pitchFamily="2" charset="0"/>
              </a:rPr>
              <a:t>den pflegenden Angehörigen, die Demenzkranke oder Menschen mit den höheren Pflegegraden 3 bis 5 versorgen, betrifft dies sogar jeweils rund ein Drittel der Befragten</a:t>
            </a:r>
            <a:r>
              <a:rPr lang="de-DE" sz="2000" dirty="0">
                <a:latin typeface="Roboto Slab" pitchFamily="2" charset="0"/>
                <a:ea typeface="Roboto Slab" pitchFamily="2" charset="0"/>
              </a:rPr>
              <a:t>.“</a:t>
            </a:r>
          </a:p>
        </p:txBody>
      </p:sp>
      <p:sp>
        <p:nvSpPr>
          <p:cNvPr id="23" name="Abgerundetes Rechteck 16">
            <a:extLst>
              <a:ext uri="{FF2B5EF4-FFF2-40B4-BE49-F238E27FC236}">
                <a16:creationId xmlns:a16="http://schemas.microsoft.com/office/drawing/2014/main" id="{987ACD84-2B6F-4893-BCF5-5FD91091BAD3}"/>
              </a:ext>
            </a:extLst>
          </p:cNvPr>
          <p:cNvSpPr/>
          <p:nvPr/>
        </p:nvSpPr>
        <p:spPr>
          <a:xfrm>
            <a:off x="5899966" y="2262129"/>
            <a:ext cx="5686315" cy="1464231"/>
          </a:xfrm>
          <a:prstGeom prst="roundRect">
            <a:avLst/>
          </a:prstGeom>
          <a:solidFill>
            <a:schemeClr val="bg1"/>
          </a:solidFill>
          <a:ln>
            <a:solidFill>
              <a:schemeClr val="accent6">
                <a:lumMod val="75000"/>
              </a:schemeClr>
            </a:solidFill>
          </a:ln>
        </p:spPr>
        <p:txBody>
          <a:bodyPr wrap="square">
            <a:spAutoFit/>
          </a:bodyPr>
          <a:lstStyle/>
          <a:p>
            <a:r>
              <a:rPr lang="de-DE" sz="2000" dirty="0" smtClean="0">
                <a:latin typeface="Roboto Slab" pitchFamily="2" charset="0"/>
                <a:ea typeface="Roboto Slab" pitchFamily="2" charset="0"/>
              </a:rPr>
              <a:t>„Insgesamt </a:t>
            </a:r>
            <a:r>
              <a:rPr lang="de-DE" sz="2000" dirty="0">
                <a:latin typeface="Roboto Slab" pitchFamily="2" charset="0"/>
                <a:ea typeface="Roboto Slab" pitchFamily="2" charset="0"/>
              </a:rPr>
              <a:t>fühlt sich jeder fünfte Befragte (22 Prozent) bei der Bewältigung der Pflege „eher nicht gut“ oder „überhaupt nicht gut“ unterstützt</a:t>
            </a:r>
            <a:r>
              <a:rPr lang="de-DE" sz="2000" dirty="0" smtClean="0">
                <a:latin typeface="Roboto Slab" pitchFamily="2" charset="0"/>
                <a:ea typeface="Roboto Slab" pitchFamily="2" charset="0"/>
              </a:rPr>
              <a:t>.“</a:t>
            </a:r>
            <a:endParaRPr lang="de-DE" sz="2000" dirty="0">
              <a:latin typeface="Roboto Slab" pitchFamily="2" charset="0"/>
              <a:ea typeface="Roboto Slab" pitchFamily="2" charset="0"/>
            </a:endParaRPr>
          </a:p>
        </p:txBody>
      </p:sp>
      <p:sp>
        <p:nvSpPr>
          <p:cNvPr id="24" name="Abgerundetes Rechteck 16">
            <a:extLst>
              <a:ext uri="{FF2B5EF4-FFF2-40B4-BE49-F238E27FC236}">
                <a16:creationId xmlns:a16="http://schemas.microsoft.com/office/drawing/2014/main" id="{987ACD84-2B6F-4893-BCF5-5FD91091BAD3}"/>
              </a:ext>
            </a:extLst>
          </p:cNvPr>
          <p:cNvSpPr/>
          <p:nvPr/>
        </p:nvSpPr>
        <p:spPr>
          <a:xfrm>
            <a:off x="5899966" y="4244370"/>
            <a:ext cx="5686315" cy="1464231"/>
          </a:xfrm>
          <a:prstGeom prst="roundRect">
            <a:avLst/>
          </a:prstGeom>
          <a:solidFill>
            <a:schemeClr val="bg1"/>
          </a:solidFill>
          <a:ln>
            <a:solidFill>
              <a:schemeClr val="accent6">
                <a:lumMod val="75000"/>
              </a:schemeClr>
            </a:solidFill>
          </a:ln>
        </p:spPr>
        <p:txBody>
          <a:bodyPr wrap="square">
            <a:spAutoFit/>
          </a:bodyPr>
          <a:lstStyle/>
          <a:p>
            <a:r>
              <a:rPr lang="de-DE" sz="2000" dirty="0" smtClean="0">
                <a:latin typeface="Roboto Slab" pitchFamily="2" charset="0"/>
                <a:ea typeface="Roboto Slab" pitchFamily="2" charset="0"/>
              </a:rPr>
              <a:t>„Jeder </a:t>
            </a:r>
            <a:r>
              <a:rPr lang="de-DE" sz="2000" dirty="0">
                <a:latin typeface="Roboto Slab" pitchFamily="2" charset="0"/>
                <a:ea typeface="Roboto Slab" pitchFamily="2" charset="0"/>
              </a:rPr>
              <a:t>Vierte (25 Prozent) kann die Pflegesituation nach eigener Auskunft „nur noch unter Schwierigkeiten“ oder „eigentlich gar nicht mehr“ bewältigen</a:t>
            </a:r>
            <a:r>
              <a:rPr lang="de-DE" sz="2000" dirty="0" smtClean="0">
                <a:latin typeface="Roboto Slab" pitchFamily="2" charset="0"/>
                <a:ea typeface="Roboto Slab" pitchFamily="2" charset="0"/>
              </a:rPr>
              <a:t>.“ </a:t>
            </a:r>
            <a:endParaRPr lang="de-DE" sz="2000" dirty="0">
              <a:latin typeface="Roboto Slab" pitchFamily="2" charset="0"/>
              <a:ea typeface="Roboto Slab" pitchFamily="2" charset="0"/>
            </a:endParaRPr>
          </a:p>
        </p:txBody>
      </p:sp>
    </p:spTree>
    <p:extLst>
      <p:ext uri="{BB962C8B-B14F-4D97-AF65-F5344CB8AC3E}">
        <p14:creationId xmlns:p14="http://schemas.microsoft.com/office/powerpoint/2010/main" val="389951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9" grpId="0" animBg="1"/>
      <p:bldP spid="25" grpId="0" animBg="1"/>
      <p:bldP spid="31" grpId="0" animBg="1"/>
      <p:bldP spid="21"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4" name="Rechteck 13"/>
          <p:cNvSpPr/>
          <p:nvPr/>
        </p:nvSpPr>
        <p:spPr>
          <a:xfrm>
            <a:off x="467350" y="770695"/>
            <a:ext cx="5866073" cy="830997"/>
          </a:xfrm>
          <a:prstGeom prst="rect">
            <a:avLst/>
          </a:prstGeom>
        </p:spPr>
        <p:txBody>
          <a:bodyPr wrap="square">
            <a:spAutoFit/>
          </a:bodyPr>
          <a:lstStyle/>
          <a:p>
            <a:pPr>
              <a:buClr>
                <a:schemeClr val="accent6">
                  <a:lumMod val="75000"/>
                </a:schemeClr>
              </a:buClr>
              <a:buSzPct val="120000"/>
              <a:defRPr/>
            </a:pPr>
            <a:r>
              <a:rPr lang="de-DE" altLang="de-DE" sz="2400" b="1" dirty="0" smtClean="0">
                <a:solidFill>
                  <a:schemeClr val="bg2">
                    <a:lumMod val="25000"/>
                  </a:schemeClr>
                </a:solidFill>
                <a:latin typeface="Roboto Slab" pitchFamily="2" charset="0"/>
                <a:ea typeface="Roboto Slab" pitchFamily="2" charset="0"/>
              </a:rPr>
              <a:t>Wer pflegt und versorgt Menschen mit Demenz?</a:t>
            </a:r>
          </a:p>
        </p:txBody>
      </p:sp>
      <p:sp>
        <p:nvSpPr>
          <p:cNvPr id="15" name="Rechteck 14"/>
          <p:cNvSpPr/>
          <p:nvPr/>
        </p:nvSpPr>
        <p:spPr>
          <a:xfrm>
            <a:off x="2980159" y="6519626"/>
            <a:ext cx="6072496" cy="369332"/>
          </a:xfrm>
          <a:prstGeom prst="rect">
            <a:avLst/>
          </a:prstGeom>
        </p:spPr>
        <p:txBody>
          <a:bodyPr wrap="none">
            <a:spAutoFit/>
          </a:bodyPr>
          <a:lstStyle/>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PFLEGENDE ANGEHÖRIGE ALS ZWEIT-BETROFFENE</a:t>
            </a:r>
            <a:endParaRPr lang="de-DE" altLang="de-DE" sz="1600" b="1" dirty="0">
              <a:solidFill>
                <a:schemeClr val="bg2">
                  <a:lumMod val="25000"/>
                </a:schemeClr>
              </a:solidFill>
              <a:latin typeface="PT Sans Narrow"/>
            </a:endParaRPr>
          </a:p>
        </p:txBody>
      </p:sp>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2681784683"/>
              </p:ext>
            </p:extLst>
          </p:nvPr>
        </p:nvGraphicFramePr>
        <p:xfrm>
          <a:off x="13277496" y="4161782"/>
          <a:ext cx="6419280" cy="380790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a:extLst>
              <a:ext uri="{FF2B5EF4-FFF2-40B4-BE49-F238E27FC236}">
                <a16:creationId xmlns:a16="http://schemas.microsoft.com/office/drawing/2014/main" id="{31936A55-490B-4AB5-AC75-FFE29456711F}"/>
              </a:ext>
            </a:extLst>
          </p:cNvPr>
          <p:cNvSpPr txBox="1"/>
          <p:nvPr/>
        </p:nvSpPr>
        <p:spPr>
          <a:xfrm>
            <a:off x="467350" y="6519626"/>
            <a:ext cx="5992228" cy="261610"/>
          </a:xfrm>
          <a:prstGeom prst="rect">
            <a:avLst/>
          </a:prstGeom>
          <a:noFill/>
        </p:spPr>
        <p:txBody>
          <a:bodyPr wrap="square">
            <a:spAutoFit/>
          </a:bodyPr>
          <a:lstStyle/>
          <a:p>
            <a:r>
              <a:rPr lang="de-DE" sz="1050" dirty="0">
                <a:solidFill>
                  <a:schemeClr val="bg2">
                    <a:lumMod val="25000"/>
                  </a:schemeClr>
                </a:solidFill>
                <a:latin typeface="Roboto Slab" pitchFamily="2" charset="0"/>
                <a:ea typeface="Roboto Slab" pitchFamily="2" charset="0"/>
              </a:rPr>
              <a:t>Quelle:  </a:t>
            </a:r>
            <a:r>
              <a:rPr lang="de-DE" sz="1050" dirty="0" err="1">
                <a:solidFill>
                  <a:schemeClr val="bg2">
                    <a:lumMod val="25000"/>
                  </a:schemeClr>
                </a:solidFill>
                <a:latin typeface="Roboto Slab" pitchFamily="2" charset="0"/>
                <a:ea typeface="Roboto Slab" pitchFamily="2" charset="0"/>
              </a:rPr>
              <a:t>destatis</a:t>
            </a:r>
            <a:r>
              <a:rPr lang="de-DE" sz="1050" dirty="0">
                <a:solidFill>
                  <a:schemeClr val="bg2">
                    <a:lumMod val="25000"/>
                  </a:schemeClr>
                </a:solidFill>
                <a:latin typeface="Roboto Slab" pitchFamily="2" charset="0"/>
                <a:ea typeface="Roboto Slab" pitchFamily="2" charset="0"/>
              </a:rPr>
              <a:t> </a:t>
            </a:r>
          </a:p>
        </p:txBody>
      </p:sp>
      <p:sp>
        <p:nvSpPr>
          <p:cNvPr id="19" name="Textfeld 18">
            <a:extLst>
              <a:ext uri="{FF2B5EF4-FFF2-40B4-BE49-F238E27FC236}">
                <a16:creationId xmlns:a16="http://schemas.microsoft.com/office/drawing/2014/main" id="{C357F40B-E22C-405D-A7BD-23F600258E7A}"/>
              </a:ext>
            </a:extLst>
          </p:cNvPr>
          <p:cNvSpPr txBox="1"/>
          <p:nvPr/>
        </p:nvSpPr>
        <p:spPr>
          <a:xfrm>
            <a:off x="13020586" y="5055395"/>
            <a:ext cx="3145902" cy="1464231"/>
          </a:xfrm>
          <a:prstGeom prst="roundRect">
            <a:avLst/>
          </a:prstGeom>
          <a:noFill/>
          <a:ln>
            <a:solidFill>
              <a:schemeClr val="accent6">
                <a:lumMod val="75000"/>
              </a:schemeClr>
            </a:solidFill>
          </a:ln>
        </p:spPr>
        <p:txBody>
          <a:bodyPr wrap="square" rtlCol="0">
            <a:spAutoFit/>
          </a:bodyPr>
          <a:lstStyle/>
          <a:p>
            <a:r>
              <a:rPr lang="de-DE" sz="1600" b="1" dirty="0">
                <a:solidFill>
                  <a:schemeClr val="bg2">
                    <a:lumMod val="25000"/>
                  </a:schemeClr>
                </a:solidFill>
                <a:latin typeface="Roboto Slab" pitchFamily="2" charset="0"/>
                <a:ea typeface="Roboto Slab" pitchFamily="2" charset="0"/>
              </a:rPr>
              <a:t>Verhältnis 65-80-jährige zu Ü80 in 2020 - 2050:</a:t>
            </a:r>
          </a:p>
          <a:p>
            <a:r>
              <a:rPr lang="de-DE" sz="1600" b="1" dirty="0">
                <a:solidFill>
                  <a:schemeClr val="bg2">
                    <a:lumMod val="25000"/>
                  </a:schemeClr>
                </a:solidFill>
                <a:latin typeface="Roboto Slab" pitchFamily="2" charset="0"/>
                <a:ea typeface="Roboto Slab" pitchFamily="2" charset="0"/>
              </a:rPr>
              <a:t>2020 insgesamt 6,5 Millionen zu 2050 insgesamt 3,1 Millionen</a:t>
            </a:r>
          </a:p>
        </p:txBody>
      </p:sp>
      <p:sp>
        <p:nvSpPr>
          <p:cNvPr id="25" name="Textfeld 24">
            <a:extLst>
              <a:ext uri="{FF2B5EF4-FFF2-40B4-BE49-F238E27FC236}">
                <a16:creationId xmlns:a16="http://schemas.microsoft.com/office/drawing/2014/main" id="{928FBAD0-A959-4283-9220-9CFB5BC22AAB}"/>
              </a:ext>
            </a:extLst>
          </p:cNvPr>
          <p:cNvSpPr txBox="1"/>
          <p:nvPr/>
        </p:nvSpPr>
        <p:spPr>
          <a:xfrm>
            <a:off x="13277496" y="2759061"/>
            <a:ext cx="3676875" cy="1464231"/>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1600" dirty="0" smtClean="0">
                <a:solidFill>
                  <a:schemeClr val="bg2">
                    <a:lumMod val="25000"/>
                  </a:schemeClr>
                </a:solidFill>
                <a:latin typeface="Roboto Slab" pitchFamily="2" charset="0"/>
                <a:ea typeface="Roboto Slab" pitchFamily="2" charset="0"/>
              </a:rPr>
              <a:t>Mit </a:t>
            </a:r>
            <a:r>
              <a:rPr lang="de-DE" sz="1600" dirty="0">
                <a:solidFill>
                  <a:schemeClr val="bg2">
                    <a:lumMod val="25000"/>
                  </a:schemeClr>
                </a:solidFill>
                <a:latin typeface="Roboto Slab" pitchFamily="2" charset="0"/>
                <a:ea typeface="Roboto Slab" pitchFamily="2" charset="0"/>
              </a:rPr>
              <a:t>Zunahme der älter werdenden </a:t>
            </a:r>
            <a:r>
              <a:rPr lang="de-DE" sz="1600" dirty="0" smtClean="0">
                <a:solidFill>
                  <a:schemeClr val="bg2">
                    <a:lumMod val="25000"/>
                  </a:schemeClr>
                </a:solidFill>
                <a:latin typeface="Roboto Slab" pitchFamily="2" charset="0"/>
                <a:ea typeface="Roboto Slab" pitchFamily="2" charset="0"/>
              </a:rPr>
              <a:t>Bevölkerung, steigt auch die Zahl älterer Pflegepersonen, die selbst altersbedingte Einschränkungen erleben werden.</a:t>
            </a:r>
            <a:endParaRPr lang="de-DE" sz="1600" dirty="0">
              <a:solidFill>
                <a:schemeClr val="bg2">
                  <a:lumMod val="25000"/>
                </a:schemeClr>
              </a:solidFill>
              <a:latin typeface="Roboto Slab" pitchFamily="2" charset="0"/>
              <a:ea typeface="Roboto Slab" pitchFamily="2" charset="0"/>
            </a:endParaRPr>
          </a:p>
        </p:txBody>
      </p:sp>
      <p:sp>
        <p:nvSpPr>
          <p:cNvPr id="28" name="Abgerundetes Rechteck 17">
            <a:extLst>
              <a:ext uri="{FF2B5EF4-FFF2-40B4-BE49-F238E27FC236}">
                <a16:creationId xmlns:a16="http://schemas.microsoft.com/office/drawing/2014/main" id="{2B44C984-65CE-4276-BC65-555EEF82AD5D}"/>
              </a:ext>
            </a:extLst>
          </p:cNvPr>
          <p:cNvSpPr/>
          <p:nvPr/>
        </p:nvSpPr>
        <p:spPr>
          <a:xfrm>
            <a:off x="6653535" y="1061329"/>
            <a:ext cx="4531342" cy="2247424"/>
          </a:xfrm>
          <a:prstGeom prst="roundRect">
            <a:avLst/>
          </a:prstGeom>
          <a:solidFill>
            <a:srgbClr val="FFFFFF">
              <a:alpha val="70000"/>
            </a:srgbClr>
          </a:solidFill>
          <a:ln>
            <a:solidFill>
              <a:srgbClr val="548235"/>
            </a:solidFill>
          </a:ln>
        </p:spPr>
        <p:txBody>
          <a:bodyPr wrap="square">
            <a:spAutoFit/>
          </a:bodyPr>
          <a:lstStyle/>
          <a:p>
            <a:pPr>
              <a:buClr>
                <a:schemeClr val="accent6">
                  <a:lumMod val="75000"/>
                </a:schemeClr>
              </a:buClr>
              <a:buSzPct val="120000"/>
              <a:defRPr/>
            </a:pPr>
            <a:r>
              <a:rPr lang="de-DE" altLang="de-DE" dirty="0">
                <a:solidFill>
                  <a:schemeClr val="bg2">
                    <a:lumMod val="25000"/>
                  </a:schemeClr>
                </a:solidFill>
                <a:latin typeface="Roboto Slab" pitchFamily="2" charset="0"/>
                <a:ea typeface="Roboto Slab" pitchFamily="2" charset="0"/>
              </a:rPr>
              <a:t>„Um den Betroffenen die Teilhabe am gesellschaftlichem Leben zu gewährleisten, bedarf es jedoch weiterer Maßnahmen, die über die Gesetzgebung hinausgehen und auch Aktivitäten gesellschaftlicher Akteure verlangen.“</a:t>
            </a:r>
          </a:p>
        </p:txBody>
      </p:sp>
      <p:sp>
        <p:nvSpPr>
          <p:cNvPr id="29" name="Pfeil: nach unten 1">
            <a:extLst>
              <a:ext uri="{FF2B5EF4-FFF2-40B4-BE49-F238E27FC236}">
                <a16:creationId xmlns:a16="http://schemas.microsoft.com/office/drawing/2014/main" id="{A109F3DC-538C-46BA-962E-C53534747A06}"/>
              </a:ext>
            </a:extLst>
          </p:cNvPr>
          <p:cNvSpPr/>
          <p:nvPr/>
        </p:nvSpPr>
        <p:spPr>
          <a:xfrm>
            <a:off x="8633456" y="3511435"/>
            <a:ext cx="571500" cy="614285"/>
          </a:xfrm>
          <a:prstGeom prst="downArrow">
            <a:avLst/>
          </a:prstGeom>
          <a:solidFill>
            <a:schemeClr val="accent6">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424545" y="5559897"/>
            <a:ext cx="2048370" cy="715089"/>
          </a:xfrm>
          <a:prstGeom prst="roundRect">
            <a:avLst/>
          </a:prstGeom>
          <a:solidFill>
            <a:srgbClr val="FFFFFF"/>
          </a:solidFill>
        </p:spPr>
        <p:txBody>
          <a:bodyPr wrap="square">
            <a:spAutoFit/>
          </a:bodyPr>
          <a:lstStyle/>
          <a:p>
            <a:pPr algn="ctr">
              <a:buClr>
                <a:schemeClr val="accent6">
                  <a:lumMod val="75000"/>
                </a:schemeClr>
              </a:buClr>
              <a:buSzPct val="120000"/>
              <a:defRPr/>
            </a:pPr>
            <a:r>
              <a:rPr lang="de-DE" altLang="de-DE" dirty="0">
                <a:solidFill>
                  <a:schemeClr val="bg2">
                    <a:lumMod val="25000"/>
                  </a:schemeClr>
                </a:solidFill>
                <a:latin typeface="Roboto Slab" pitchFamily="2" charset="0"/>
                <a:ea typeface="Roboto Slab" pitchFamily="2" charset="0"/>
              </a:rPr>
              <a:t>Gute allgemeine Ausbildung</a:t>
            </a:r>
          </a:p>
        </p:txBody>
      </p:sp>
      <p:cxnSp>
        <p:nvCxnSpPr>
          <p:cNvPr id="22" name="Gerade Verbindung mit Pfeil 21"/>
          <p:cNvCxnSpPr>
            <a:cxnSpLocks/>
          </p:cNvCxnSpPr>
          <p:nvPr/>
        </p:nvCxnSpPr>
        <p:spPr>
          <a:xfrm flipH="1">
            <a:off x="2058933" y="5108745"/>
            <a:ext cx="248988" cy="386805"/>
          </a:xfrm>
          <a:prstGeom prst="straightConnector1">
            <a:avLst/>
          </a:prstGeom>
          <a:ln w="57150" cap="rnd">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F297DB37-A528-4E7B-8DFA-33237AF4BB27}"/>
              </a:ext>
            </a:extLst>
          </p:cNvPr>
          <p:cNvCxnSpPr>
            <a:cxnSpLocks/>
          </p:cNvCxnSpPr>
          <p:nvPr/>
        </p:nvCxnSpPr>
        <p:spPr>
          <a:xfrm>
            <a:off x="5422683" y="5069199"/>
            <a:ext cx="248988" cy="386805"/>
          </a:xfrm>
          <a:prstGeom prst="straightConnector1">
            <a:avLst/>
          </a:prstGeom>
          <a:ln w="57150" cap="rnd">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56D62BA9-DC88-4ED6-B740-82019ED3675A}"/>
              </a:ext>
            </a:extLst>
          </p:cNvPr>
          <p:cNvCxnSpPr>
            <a:cxnSpLocks/>
          </p:cNvCxnSpPr>
          <p:nvPr/>
        </p:nvCxnSpPr>
        <p:spPr>
          <a:xfrm flipH="1" flipV="1">
            <a:off x="2678165" y="1909196"/>
            <a:ext cx="301994" cy="291251"/>
          </a:xfrm>
          <a:prstGeom prst="straightConnector1">
            <a:avLst/>
          </a:prstGeom>
          <a:ln w="57150" cap="rnd">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Abgerundetes Rechteck 17">
            <a:extLst>
              <a:ext uri="{FF2B5EF4-FFF2-40B4-BE49-F238E27FC236}">
                <a16:creationId xmlns:a16="http://schemas.microsoft.com/office/drawing/2014/main" id="{233F98DA-D794-4EC1-BCE8-7C3ADA07B359}"/>
              </a:ext>
            </a:extLst>
          </p:cNvPr>
          <p:cNvSpPr/>
          <p:nvPr/>
        </p:nvSpPr>
        <p:spPr>
          <a:xfrm>
            <a:off x="4552279" y="5462717"/>
            <a:ext cx="2238783" cy="715089"/>
          </a:xfrm>
          <a:prstGeom prst="roundRect">
            <a:avLst/>
          </a:prstGeom>
          <a:solidFill>
            <a:srgbClr val="FFFFFF"/>
          </a:solidFill>
        </p:spPr>
        <p:txBody>
          <a:bodyPr wrap="square">
            <a:spAutoFit/>
          </a:bodyPr>
          <a:lstStyle/>
          <a:p>
            <a:pPr algn="ctr">
              <a:buClr>
                <a:schemeClr val="accent6">
                  <a:lumMod val="75000"/>
                </a:schemeClr>
              </a:buClr>
              <a:buSzPct val="120000"/>
              <a:defRPr/>
            </a:pPr>
            <a:r>
              <a:rPr lang="de-DE" altLang="de-DE" dirty="0">
                <a:solidFill>
                  <a:schemeClr val="bg2">
                    <a:lumMod val="25000"/>
                  </a:schemeClr>
                </a:solidFill>
                <a:latin typeface="Roboto Slab" pitchFamily="2" charset="0"/>
                <a:ea typeface="Roboto Slab" pitchFamily="2" charset="0"/>
              </a:rPr>
              <a:t>Wenig Ausbildung</a:t>
            </a:r>
          </a:p>
        </p:txBody>
      </p:sp>
      <p:sp>
        <p:nvSpPr>
          <p:cNvPr id="33" name="Abgerundetes Rechteck 17">
            <a:extLst>
              <a:ext uri="{FF2B5EF4-FFF2-40B4-BE49-F238E27FC236}">
                <a16:creationId xmlns:a16="http://schemas.microsoft.com/office/drawing/2014/main" id="{2B44C984-65CE-4276-BC65-555EEF82AD5D}"/>
              </a:ext>
            </a:extLst>
          </p:cNvPr>
          <p:cNvSpPr/>
          <p:nvPr/>
        </p:nvSpPr>
        <p:spPr>
          <a:xfrm>
            <a:off x="95147" y="1573031"/>
            <a:ext cx="2546738" cy="715089"/>
          </a:xfrm>
          <a:prstGeom prst="roundRect">
            <a:avLst/>
          </a:prstGeom>
          <a:solidFill>
            <a:srgbClr val="FFFFFF"/>
          </a:solidFill>
        </p:spPr>
        <p:txBody>
          <a:bodyPr wrap="square">
            <a:spAutoFit/>
          </a:bodyPr>
          <a:lstStyle/>
          <a:p>
            <a:pPr algn="ctr">
              <a:buClr>
                <a:schemeClr val="accent6">
                  <a:lumMod val="75000"/>
                </a:schemeClr>
              </a:buClr>
              <a:buSzPct val="120000"/>
              <a:defRPr/>
            </a:pPr>
            <a:r>
              <a:rPr lang="de-DE" altLang="de-DE" dirty="0">
                <a:solidFill>
                  <a:schemeClr val="bg2">
                    <a:lumMod val="25000"/>
                  </a:schemeClr>
                </a:solidFill>
                <a:latin typeface="Roboto Slab" pitchFamily="2" charset="0"/>
                <a:ea typeface="Roboto Slab" pitchFamily="2" charset="0"/>
              </a:rPr>
              <a:t>Sehr wenig bis gar keine Ausbildung</a:t>
            </a:r>
          </a:p>
        </p:txBody>
      </p:sp>
      <p:graphicFrame>
        <p:nvGraphicFramePr>
          <p:cNvPr id="26" name="Diagramm 25">
            <a:extLst>
              <a:ext uri="{FF2B5EF4-FFF2-40B4-BE49-F238E27FC236}">
                <a16:creationId xmlns:a16="http://schemas.microsoft.com/office/drawing/2014/main" id="{6610828A-D2C5-4689-A97F-17BC2ACE6299}"/>
              </a:ext>
            </a:extLst>
          </p:cNvPr>
          <p:cNvGraphicFramePr/>
          <p:nvPr>
            <p:extLst>
              <p:ext uri="{D42A27DB-BD31-4B8C-83A1-F6EECF244321}">
                <p14:modId xmlns:p14="http://schemas.microsoft.com/office/powerpoint/2010/main" val="1686369061"/>
              </p:ext>
            </p:extLst>
          </p:nvPr>
        </p:nvGraphicFramePr>
        <p:xfrm>
          <a:off x="1041114" y="1594940"/>
          <a:ext cx="5608683" cy="3788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Abgerundetes Rechteck 26"/>
          <p:cNvSpPr/>
          <p:nvPr/>
        </p:nvSpPr>
        <p:spPr>
          <a:xfrm>
            <a:off x="6653535" y="4320197"/>
            <a:ext cx="4641405" cy="1634490"/>
          </a:xfrm>
          <a:prstGeom prst="roundRect">
            <a:avLst/>
          </a:prstGeom>
          <a:solidFill>
            <a:schemeClr val="accent6">
              <a:lumMod val="60000"/>
              <a:lumOff val="40000"/>
              <a:alpha val="70000"/>
            </a:schemeClr>
          </a:solidFill>
          <a:ln>
            <a:solidFill>
              <a:srgbClr val="548235"/>
            </a:solidFill>
          </a:ln>
        </p:spPr>
        <p:txBody>
          <a:bodyPr wrap="square">
            <a:spAutoFit/>
          </a:bodyPr>
          <a:lstStyle/>
          <a:p>
            <a:pPr>
              <a:buClr>
                <a:schemeClr val="accent6">
                  <a:lumMod val="75000"/>
                </a:schemeClr>
              </a:buClr>
              <a:buSzPct val="120000"/>
              <a:defRPr/>
            </a:pPr>
            <a:r>
              <a:rPr lang="de-DE" altLang="de-DE" b="1" dirty="0">
                <a:solidFill>
                  <a:schemeClr val="bg2">
                    <a:lumMod val="25000"/>
                  </a:schemeClr>
                </a:solidFill>
                <a:latin typeface="Roboto Slab" pitchFamily="2" charset="0"/>
                <a:ea typeface="Roboto Slab" pitchFamily="2" charset="0"/>
              </a:rPr>
              <a:t>Gesellschaftliche Teilhabe von Menschen mit Demenz </a:t>
            </a:r>
            <a:r>
              <a:rPr lang="de-DE" altLang="de-DE" b="1" dirty="0" smtClean="0">
                <a:solidFill>
                  <a:schemeClr val="bg2">
                    <a:lumMod val="25000"/>
                  </a:schemeClr>
                </a:solidFill>
                <a:latin typeface="Roboto Slab" pitchFamily="2" charset="0"/>
                <a:ea typeface="Roboto Slab" pitchFamily="2" charset="0"/>
              </a:rPr>
              <a:t>kann </a:t>
            </a:r>
            <a:r>
              <a:rPr lang="de-DE" altLang="de-DE" b="1" dirty="0">
                <a:solidFill>
                  <a:schemeClr val="bg2">
                    <a:lumMod val="25000"/>
                  </a:schemeClr>
                </a:solidFill>
                <a:latin typeface="Roboto Slab" pitchFamily="2" charset="0"/>
                <a:ea typeface="Roboto Slab" pitchFamily="2" charset="0"/>
              </a:rPr>
              <a:t>nicht nur durch die Leistungen der Pflege-versicherung geleistet werden. Sie ist eine gesamtgesellschaftliche Aufgabe.</a:t>
            </a:r>
          </a:p>
        </p:txBody>
      </p:sp>
    </p:spTree>
    <p:extLst>
      <p:ext uri="{BB962C8B-B14F-4D97-AF65-F5344CB8AC3E}">
        <p14:creationId xmlns:p14="http://schemas.microsoft.com/office/powerpoint/2010/main" val="13742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9" grpId="0" animBg="1"/>
      <p:bldP spid="25" grpId="0" animBg="1"/>
      <p:bldP spid="28" grpId="0" animBg="1"/>
      <p:bldP spid="29" grpId="0" animBg="1"/>
      <p:bldP spid="20" grpId="0" animBg="1"/>
      <p:bldP spid="32" grpId="0" animBg="1"/>
      <p:bldP spid="33" grpId="0" animBg="1"/>
      <p:bldGraphic spid="26" grpId="0">
        <p:bldAsOne/>
      </p:bldGraphic>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1" name="Rechteck 10"/>
          <p:cNvSpPr/>
          <p:nvPr/>
        </p:nvSpPr>
        <p:spPr>
          <a:xfrm>
            <a:off x="838200" y="491654"/>
            <a:ext cx="10515600" cy="1200329"/>
          </a:xfrm>
          <a:prstGeom prst="rect">
            <a:avLst/>
          </a:prstGeom>
        </p:spPr>
        <p:txBody>
          <a:bodyPr wrap="square">
            <a:spAutoFit/>
          </a:bodyPr>
          <a:lstStyle/>
          <a:p>
            <a:pPr>
              <a:buClr>
                <a:schemeClr val="accent6">
                  <a:lumMod val="75000"/>
                </a:schemeClr>
              </a:buClr>
              <a:buSzPct val="120000"/>
              <a:defRPr/>
            </a:pPr>
            <a:endParaRPr lang="de-DE" altLang="de-DE" sz="2400" dirty="0">
              <a:latin typeface="Roboto Slab" pitchFamily="2" charset="0"/>
              <a:ea typeface="Roboto Slab" pitchFamily="2" charset="0"/>
            </a:endParaRPr>
          </a:p>
          <a:p>
            <a:pPr algn="ctr">
              <a:buClr>
                <a:schemeClr val="accent6">
                  <a:lumMod val="75000"/>
                </a:schemeClr>
              </a:buClr>
              <a:buSzPct val="120000"/>
              <a:defRPr/>
            </a:pPr>
            <a:r>
              <a:rPr lang="de-DE" altLang="de-DE" sz="2400" dirty="0" smtClean="0">
                <a:latin typeface="Roboto Slab" pitchFamily="2" charset="0"/>
                <a:ea typeface="Roboto Slab" pitchFamily="2" charset="0"/>
              </a:rPr>
              <a:t>Demenzen als komplexe Erkrankung mit unterschiedlichen Ausprägungen -&gt; betrifft alle Lebensbereiche</a:t>
            </a:r>
            <a:endParaRPr lang="de-DE" altLang="de-DE" sz="2400" dirty="0">
              <a:latin typeface="Roboto Slab" pitchFamily="2" charset="0"/>
              <a:ea typeface="Roboto Slab" pitchFamily="2" charset="0"/>
            </a:endParaRPr>
          </a:p>
        </p:txBody>
      </p:sp>
      <p:sp>
        <p:nvSpPr>
          <p:cNvPr id="13" name="Rechteck 12"/>
          <p:cNvSpPr/>
          <p:nvPr/>
        </p:nvSpPr>
        <p:spPr>
          <a:xfrm>
            <a:off x="838200" y="2242822"/>
            <a:ext cx="10515600" cy="830997"/>
          </a:xfrm>
          <a:prstGeom prst="rect">
            <a:avLst/>
          </a:prstGeom>
        </p:spPr>
        <p:txBody>
          <a:bodyPr wrap="square">
            <a:spAutoFit/>
          </a:bodyPr>
          <a:lstStyle/>
          <a:p>
            <a:pPr algn="ctr">
              <a:buClr>
                <a:schemeClr val="accent6">
                  <a:lumMod val="75000"/>
                </a:schemeClr>
              </a:buClr>
              <a:buSzPct val="120000"/>
              <a:defRPr/>
            </a:pPr>
            <a:r>
              <a:rPr lang="de-DE" altLang="de-DE" sz="2400" dirty="0" smtClean="0">
                <a:latin typeface="Roboto Slab" pitchFamily="2" charset="0"/>
                <a:ea typeface="Roboto Slab" pitchFamily="2" charset="0"/>
              </a:rPr>
              <a:t>Große Herausforderung für pflegende Angehörigen/Partner</a:t>
            </a:r>
            <a:br>
              <a:rPr lang="de-DE" altLang="de-DE" sz="2400" dirty="0" smtClean="0">
                <a:latin typeface="Roboto Slab" pitchFamily="2" charset="0"/>
                <a:ea typeface="Roboto Slab" pitchFamily="2" charset="0"/>
              </a:rPr>
            </a:br>
            <a:r>
              <a:rPr lang="de-DE" altLang="de-DE" sz="2400" dirty="0" smtClean="0">
                <a:latin typeface="Roboto Slab" pitchFamily="2" charset="0"/>
                <a:ea typeface="Roboto Slab" pitchFamily="2" charset="0"/>
              </a:rPr>
              <a:t> in der häuslichen Pflege</a:t>
            </a:r>
            <a:endParaRPr lang="de-DE" altLang="de-DE" sz="2400" dirty="0">
              <a:latin typeface="Roboto Slab" pitchFamily="2" charset="0"/>
              <a:ea typeface="Roboto Slab" pitchFamily="2" charset="0"/>
            </a:endParaRPr>
          </a:p>
        </p:txBody>
      </p:sp>
      <p:sp>
        <p:nvSpPr>
          <p:cNvPr id="14" name="Rechteck 13"/>
          <p:cNvSpPr/>
          <p:nvPr/>
        </p:nvSpPr>
        <p:spPr>
          <a:xfrm>
            <a:off x="1129763" y="3624658"/>
            <a:ext cx="10515600" cy="830997"/>
          </a:xfrm>
          <a:prstGeom prst="rect">
            <a:avLst/>
          </a:prstGeom>
        </p:spPr>
        <p:txBody>
          <a:bodyPr wrap="square">
            <a:spAutoFit/>
          </a:bodyPr>
          <a:lstStyle/>
          <a:p>
            <a:pPr algn="ctr">
              <a:buClr>
                <a:schemeClr val="accent6">
                  <a:lumMod val="75000"/>
                </a:schemeClr>
              </a:buClr>
              <a:buSzPct val="120000"/>
              <a:defRPr/>
            </a:pPr>
            <a:r>
              <a:rPr lang="de-DE" altLang="de-DE" sz="2400" dirty="0" smtClean="0">
                <a:latin typeface="Roboto Slab" pitchFamily="2" charset="0"/>
                <a:ea typeface="Roboto Slab" pitchFamily="2" charset="0"/>
              </a:rPr>
              <a:t>Hoher Bedarf an Beratung und Angebote </a:t>
            </a:r>
            <a:br>
              <a:rPr lang="de-DE" altLang="de-DE" sz="2400" dirty="0" smtClean="0">
                <a:latin typeface="Roboto Slab" pitchFamily="2" charset="0"/>
                <a:ea typeface="Roboto Slab" pitchFamily="2" charset="0"/>
              </a:rPr>
            </a:br>
            <a:r>
              <a:rPr lang="de-DE" altLang="de-DE" sz="2400" dirty="0" smtClean="0">
                <a:latin typeface="Roboto Slab" pitchFamily="2" charset="0"/>
                <a:ea typeface="Roboto Slab" pitchFamily="2" charset="0"/>
              </a:rPr>
              <a:t>zur Entlastung und Unterstützung </a:t>
            </a:r>
            <a:endParaRPr lang="de-DE" altLang="de-DE" sz="2400" dirty="0">
              <a:latin typeface="Roboto Slab" pitchFamily="2" charset="0"/>
              <a:ea typeface="Roboto Slab" pitchFamily="2" charset="0"/>
            </a:endParaRPr>
          </a:p>
        </p:txBody>
      </p:sp>
      <p:sp>
        <p:nvSpPr>
          <p:cNvPr id="15" name="Rechteck 14"/>
          <p:cNvSpPr/>
          <p:nvPr/>
        </p:nvSpPr>
        <p:spPr>
          <a:xfrm>
            <a:off x="1129763" y="4948072"/>
            <a:ext cx="10515600" cy="1569660"/>
          </a:xfrm>
          <a:prstGeom prst="rect">
            <a:avLst/>
          </a:prstGeom>
        </p:spPr>
        <p:txBody>
          <a:bodyPr wrap="square">
            <a:spAutoFit/>
          </a:bodyPr>
          <a:lstStyle/>
          <a:p>
            <a:pPr algn="ctr">
              <a:buClr>
                <a:schemeClr val="accent6">
                  <a:lumMod val="75000"/>
                </a:schemeClr>
              </a:buClr>
              <a:buSzPct val="120000"/>
              <a:defRPr/>
            </a:pPr>
            <a:r>
              <a:rPr lang="de-DE" altLang="de-DE" sz="2400" dirty="0" smtClean="0">
                <a:latin typeface="Roboto Slab" pitchFamily="2" charset="0"/>
                <a:ea typeface="Roboto Slab" pitchFamily="2" charset="0"/>
              </a:rPr>
              <a:t>Bedeutung der Vernetzung der Akteure, </a:t>
            </a:r>
            <a:br>
              <a:rPr lang="de-DE" altLang="de-DE" sz="2400" dirty="0" smtClean="0">
                <a:latin typeface="Roboto Slab" pitchFamily="2" charset="0"/>
                <a:ea typeface="Roboto Slab" pitchFamily="2" charset="0"/>
              </a:rPr>
            </a:br>
            <a:r>
              <a:rPr lang="de-DE" altLang="de-DE" sz="2400" dirty="0" smtClean="0">
                <a:latin typeface="Roboto Slab" pitchFamily="2" charset="0"/>
                <a:ea typeface="Roboto Slab" pitchFamily="2" charset="0"/>
              </a:rPr>
              <a:t>Zusammenwirken der Versorgungsbereiche und Bündelung</a:t>
            </a:r>
          </a:p>
          <a:p>
            <a:pPr marL="342900" indent="-342900">
              <a:buClr>
                <a:schemeClr val="accent6">
                  <a:lumMod val="75000"/>
                </a:schemeClr>
              </a:buClr>
              <a:buSzPct val="120000"/>
              <a:buFont typeface="Arial" panose="020B0604020202020204" pitchFamily="34" charset="0"/>
              <a:buChar char="•"/>
              <a:defRPr/>
            </a:pPr>
            <a:endParaRPr lang="de-DE" altLang="de-DE" sz="2400" dirty="0">
              <a:latin typeface="Roboto Slab" pitchFamily="2" charset="0"/>
              <a:ea typeface="Roboto Slab" pitchFamily="2" charset="0"/>
            </a:endParaRPr>
          </a:p>
          <a:p>
            <a:pPr marL="342900" indent="-342900">
              <a:buClr>
                <a:schemeClr val="accent6">
                  <a:lumMod val="75000"/>
                </a:schemeClr>
              </a:buClr>
              <a:buSzPct val="120000"/>
              <a:buFont typeface="Arial" panose="020B0604020202020204" pitchFamily="34" charset="0"/>
              <a:buChar char="•"/>
              <a:defRPr/>
            </a:pPr>
            <a:endParaRPr lang="de-DE" altLang="de-DE" sz="2400" dirty="0">
              <a:latin typeface="Roboto Slab" pitchFamily="2" charset="0"/>
              <a:ea typeface="Roboto Slab" pitchFamily="2" charset="0"/>
            </a:endParaRPr>
          </a:p>
        </p:txBody>
      </p:sp>
      <p:sp>
        <p:nvSpPr>
          <p:cNvPr id="16" name="Pfeil nach unten 15"/>
          <p:cNvSpPr/>
          <p:nvPr/>
        </p:nvSpPr>
        <p:spPr>
          <a:xfrm>
            <a:off x="5854700" y="1691983"/>
            <a:ext cx="482600" cy="55083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7" name="Pfeil nach unten 16"/>
          <p:cNvSpPr/>
          <p:nvPr/>
        </p:nvSpPr>
        <p:spPr>
          <a:xfrm>
            <a:off x="5854700" y="3132241"/>
            <a:ext cx="482600" cy="55083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9" name="Pfeil nach unten 18"/>
          <p:cNvSpPr/>
          <p:nvPr/>
        </p:nvSpPr>
        <p:spPr>
          <a:xfrm>
            <a:off x="5854700" y="4417555"/>
            <a:ext cx="482600" cy="55083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Textfeld 2"/>
          <p:cNvSpPr txBox="1"/>
          <p:nvPr/>
        </p:nvSpPr>
        <p:spPr>
          <a:xfrm>
            <a:off x="425428" y="816565"/>
            <a:ext cx="1408670" cy="523220"/>
          </a:xfrm>
          <a:prstGeom prst="rect">
            <a:avLst/>
          </a:prstGeom>
          <a:noFill/>
        </p:spPr>
        <p:txBody>
          <a:bodyPr wrap="square" rtlCol="0">
            <a:spAutoFit/>
          </a:bodyPr>
          <a:lstStyle/>
          <a:p>
            <a:r>
              <a:rPr lang="de-DE" sz="2800" dirty="0" smtClean="0">
                <a:latin typeface="Roboto Slab" pitchFamily="2" charset="0"/>
                <a:ea typeface="Roboto Slab" pitchFamily="2" charset="0"/>
              </a:rPr>
              <a:t>FAZIT:</a:t>
            </a:r>
            <a:endParaRPr lang="de-DE" sz="2800" dirty="0">
              <a:latin typeface="Roboto Slab" pitchFamily="2" charset="0"/>
              <a:ea typeface="Roboto Slab" pitchFamily="2" charset="0"/>
            </a:endParaRPr>
          </a:p>
        </p:txBody>
      </p:sp>
    </p:spTree>
    <p:extLst>
      <p:ext uri="{BB962C8B-B14F-4D97-AF65-F5344CB8AC3E}">
        <p14:creationId xmlns:p14="http://schemas.microsoft.com/office/powerpoint/2010/main" val="16279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7A13FE77-ABE1-4510-859F-6EEF1718FA11}"/>
              </a:ext>
            </a:extLst>
          </p:cNvPr>
          <p:cNvPicPr>
            <a:picLocks noChangeAspect="1"/>
          </p:cNvPicPr>
          <p:nvPr/>
        </p:nvPicPr>
        <p:blipFill rotWithShape="1">
          <a:blip r:embed="rId2">
            <a:alphaModFix amt="34000"/>
          </a:blip>
          <a:srcRect t="10827" b="28015"/>
          <a:stretch/>
        </p:blipFill>
        <p:spPr>
          <a:xfrm>
            <a:off x="0" y="586854"/>
            <a:ext cx="12192000" cy="5862072"/>
          </a:xfrm>
          <a:prstGeom prst="rect">
            <a:avLst/>
          </a:prstGeom>
        </p:spPr>
      </p:pic>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3">
            <a:biLevel thresh="25000"/>
          </a:blip>
          <a:stretch>
            <a:fillRect/>
          </a:stretch>
        </p:blipFill>
        <p:spPr>
          <a:xfrm>
            <a:off x="3199779" y="7195773"/>
            <a:ext cx="2431002" cy="773914"/>
          </a:xfrm>
          <a:prstGeom prst="rect">
            <a:avLst/>
          </a:prstGeom>
        </p:spPr>
      </p:pic>
      <p:sp>
        <p:nvSpPr>
          <p:cNvPr id="18" name="Rechteck 17"/>
          <p:cNvSpPr/>
          <p:nvPr/>
        </p:nvSpPr>
        <p:spPr>
          <a:xfrm>
            <a:off x="7447974" y="3381580"/>
            <a:ext cx="4565668" cy="1200329"/>
          </a:xfrm>
          <a:prstGeom prst="rect">
            <a:avLst/>
          </a:prstGeom>
        </p:spPr>
        <p:txBody>
          <a:bodyPr wrap="square">
            <a:spAutoFit/>
          </a:bodyPr>
          <a:lstStyle/>
          <a:p>
            <a:pPr algn="r">
              <a:buClr>
                <a:schemeClr val="accent6">
                  <a:lumMod val="75000"/>
                </a:schemeClr>
              </a:buClr>
              <a:buSzPct val="120000"/>
              <a:defRPr/>
            </a:pPr>
            <a:r>
              <a:rPr lang="de-DE" altLang="de-DE" sz="2400" b="1" dirty="0" smtClean="0">
                <a:solidFill>
                  <a:schemeClr val="bg2">
                    <a:lumMod val="50000"/>
                  </a:schemeClr>
                </a:solidFill>
                <a:latin typeface="Roboto Slab" pitchFamily="2" charset="0"/>
                <a:ea typeface="Roboto Slab" pitchFamily="2" charset="0"/>
              </a:rPr>
              <a:t>Demenz ist eine Herausforderung für die </a:t>
            </a:r>
          </a:p>
          <a:p>
            <a:pPr algn="r">
              <a:buClr>
                <a:schemeClr val="accent6">
                  <a:lumMod val="75000"/>
                </a:schemeClr>
              </a:buClr>
              <a:buSzPct val="120000"/>
              <a:defRPr/>
            </a:pPr>
            <a:r>
              <a:rPr lang="de-DE" altLang="de-DE" sz="2400" b="1" dirty="0" smtClean="0">
                <a:solidFill>
                  <a:schemeClr val="bg2">
                    <a:lumMod val="50000"/>
                  </a:schemeClr>
                </a:solidFill>
                <a:latin typeface="Roboto Slab" pitchFamily="2" charset="0"/>
                <a:ea typeface="Roboto Slab" pitchFamily="2" charset="0"/>
              </a:rPr>
              <a:t>gesamte Gesellschaft!</a:t>
            </a:r>
            <a:endParaRPr lang="de-DE" altLang="de-DE" sz="2000" b="1" dirty="0">
              <a:solidFill>
                <a:schemeClr val="bg2">
                  <a:lumMod val="50000"/>
                </a:schemeClr>
              </a:solidFill>
              <a:latin typeface="PT Sans Narrow"/>
            </a:endParaRPr>
          </a:p>
        </p:txBody>
      </p:sp>
      <p:sp>
        <p:nvSpPr>
          <p:cNvPr id="20" name="Rechteck 19"/>
          <p:cNvSpPr/>
          <p:nvPr/>
        </p:nvSpPr>
        <p:spPr>
          <a:xfrm>
            <a:off x="3813166" y="3012249"/>
            <a:ext cx="4565668" cy="1569660"/>
          </a:xfrm>
          <a:prstGeom prst="rect">
            <a:avLst/>
          </a:prstGeom>
        </p:spPr>
        <p:txBody>
          <a:bodyPr wrap="square">
            <a:spAutoFit/>
          </a:bodyPr>
          <a:lstStyle/>
          <a:p>
            <a:pPr algn="ctr">
              <a:buClr>
                <a:schemeClr val="accent6">
                  <a:lumMod val="75000"/>
                </a:schemeClr>
              </a:buClr>
              <a:buSzPct val="120000"/>
              <a:defRPr/>
            </a:pPr>
            <a:r>
              <a:rPr lang="de-DE" altLang="de-DE" sz="4800" b="1" dirty="0" smtClean="0">
                <a:solidFill>
                  <a:schemeClr val="bg2">
                    <a:lumMod val="50000"/>
                  </a:schemeClr>
                </a:solidFill>
                <a:latin typeface="Roboto Slab" pitchFamily="2" charset="0"/>
                <a:ea typeface="Roboto Slab" pitchFamily="2" charset="0"/>
              </a:rPr>
              <a:t>Wir brauchen einen Plan!!!</a:t>
            </a:r>
            <a:endParaRPr lang="de-DE" altLang="de-DE" sz="4400" b="1" dirty="0">
              <a:solidFill>
                <a:schemeClr val="bg2">
                  <a:lumMod val="50000"/>
                </a:schemeClr>
              </a:solidFill>
              <a:latin typeface="PT Sans Narrow"/>
            </a:endParaRPr>
          </a:p>
        </p:txBody>
      </p:sp>
    </p:spTree>
    <p:extLst>
      <p:ext uri="{BB962C8B-B14F-4D97-AF65-F5344CB8AC3E}">
        <p14:creationId xmlns:p14="http://schemas.microsoft.com/office/powerpoint/2010/main" val="29198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8" name="Rechteck 17"/>
          <p:cNvSpPr/>
          <p:nvPr/>
        </p:nvSpPr>
        <p:spPr>
          <a:xfrm>
            <a:off x="484623" y="908496"/>
            <a:ext cx="3922869" cy="369332"/>
          </a:xfrm>
          <a:prstGeom prst="rect">
            <a:avLst/>
          </a:prstGeom>
        </p:spPr>
        <p:txBody>
          <a:bodyPr wrap="none">
            <a:spAutoFit/>
          </a:bodyPr>
          <a:lstStyle/>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WEGE ZUM AUFGREIFEN EINER</a:t>
            </a:r>
            <a:endParaRPr lang="de-DE" altLang="de-DE" sz="1600" b="1" dirty="0">
              <a:solidFill>
                <a:schemeClr val="bg2">
                  <a:lumMod val="25000"/>
                </a:schemeClr>
              </a:solidFill>
              <a:latin typeface="PT Sans Narrow"/>
            </a:endParaRPr>
          </a:p>
        </p:txBody>
      </p:sp>
      <p:sp>
        <p:nvSpPr>
          <p:cNvPr id="22" name="Rechteck 21"/>
          <p:cNvSpPr/>
          <p:nvPr/>
        </p:nvSpPr>
        <p:spPr>
          <a:xfrm>
            <a:off x="1031357" y="914775"/>
            <a:ext cx="7686609" cy="369332"/>
          </a:xfrm>
          <a:prstGeom prst="rect">
            <a:avLst/>
          </a:prstGeom>
        </p:spPr>
        <p:txBody>
          <a:bodyPr wrap="square">
            <a:spAutoFit/>
          </a:bodyPr>
          <a:lstStyle/>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                                                        UMFASSENDEN HERAUSFORDERUNG?</a:t>
            </a:r>
            <a:endParaRPr lang="de-DE" altLang="de-DE" sz="1600" b="1" dirty="0">
              <a:solidFill>
                <a:schemeClr val="bg2">
                  <a:lumMod val="25000"/>
                </a:schemeClr>
              </a:solidFill>
              <a:latin typeface="PT Sans Narrow"/>
            </a:endParaRPr>
          </a:p>
        </p:txBody>
      </p:sp>
      <p:sp>
        <p:nvSpPr>
          <p:cNvPr id="11" name="Pfeil: nach unten 5">
            <a:extLst>
              <a:ext uri="{FF2B5EF4-FFF2-40B4-BE49-F238E27FC236}">
                <a16:creationId xmlns:a16="http://schemas.microsoft.com/office/drawing/2014/main" id="{81C2B81B-B421-4C00-BBFE-76863F28E02D}"/>
              </a:ext>
            </a:extLst>
          </p:cNvPr>
          <p:cNvSpPr/>
          <p:nvPr/>
        </p:nvSpPr>
        <p:spPr>
          <a:xfrm rot="16200000">
            <a:off x="957418" y="1397813"/>
            <a:ext cx="786243" cy="1077786"/>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2172403" y="1693204"/>
            <a:ext cx="5794421" cy="584775"/>
          </a:xfrm>
          <a:prstGeom prst="rect">
            <a:avLst/>
          </a:prstGeom>
        </p:spPr>
        <p:txBody>
          <a:bodyPr wrap="square">
            <a:spAutoFit/>
          </a:bodyPr>
          <a:lstStyle/>
          <a:p>
            <a:pPr>
              <a:buClr>
                <a:schemeClr val="accent6">
                  <a:lumMod val="75000"/>
                </a:schemeClr>
              </a:buClr>
              <a:buSzPct val="120000"/>
              <a:defRPr/>
            </a:pPr>
            <a:r>
              <a:rPr lang="de-DE" altLang="de-DE" sz="3200" b="1" dirty="0" smtClean="0">
                <a:solidFill>
                  <a:schemeClr val="bg2">
                    <a:lumMod val="25000"/>
                  </a:schemeClr>
                </a:solidFill>
                <a:latin typeface="Roboto Slab" pitchFamily="2" charset="0"/>
                <a:ea typeface="Roboto Slab" pitchFamily="2" charset="0"/>
              </a:rPr>
              <a:t>Nationale Demenz Strategie</a:t>
            </a:r>
            <a:endParaRPr lang="de-DE" altLang="de-DE" sz="2800" b="1" dirty="0">
              <a:solidFill>
                <a:schemeClr val="bg2">
                  <a:lumMod val="25000"/>
                </a:schemeClr>
              </a:solidFill>
              <a:latin typeface="PT Sans Narrow"/>
            </a:endParaRPr>
          </a:p>
        </p:txBody>
      </p:sp>
      <p:sp>
        <p:nvSpPr>
          <p:cNvPr id="16" name="Rechteck 15"/>
          <p:cNvSpPr/>
          <p:nvPr/>
        </p:nvSpPr>
        <p:spPr>
          <a:xfrm>
            <a:off x="748711" y="2502982"/>
            <a:ext cx="7035800" cy="3600986"/>
          </a:xfrm>
          <a:prstGeom prst="rect">
            <a:avLst/>
          </a:prstGeom>
        </p:spPr>
        <p:txBody>
          <a:bodyPr wrap="square">
            <a:spAutoFit/>
          </a:bodyPr>
          <a:lstStyle/>
          <a:p>
            <a:pPr marL="342900" indent="-342900">
              <a:lnSpc>
                <a:spcPct val="200000"/>
              </a:lnSpc>
              <a:buClr>
                <a:schemeClr val="accent6">
                  <a:lumMod val="75000"/>
                </a:schemeClr>
              </a:buClr>
              <a:buSzPct val="120000"/>
              <a:buFont typeface="Arial" panose="020B0604020202020204" pitchFamily="34" charset="0"/>
              <a:buChar char="•"/>
              <a:defRPr/>
            </a:pPr>
            <a:r>
              <a:rPr lang="de-DE" altLang="de-DE" sz="2400" dirty="0" smtClean="0">
                <a:latin typeface="Roboto Slab" pitchFamily="2" charset="0"/>
                <a:ea typeface="Roboto Slab" pitchFamily="2" charset="0"/>
              </a:rPr>
              <a:t>2020 verabschiedet von BMG und BMFSFJ</a:t>
            </a:r>
            <a:endParaRPr lang="de-DE" altLang="de-DE" sz="2400" dirty="0">
              <a:latin typeface="Roboto Slab" pitchFamily="2" charset="0"/>
              <a:ea typeface="Roboto Slab" pitchFamily="2" charset="0"/>
            </a:endParaRPr>
          </a:p>
          <a:p>
            <a:pPr marL="342900" indent="-342900">
              <a:buClr>
                <a:schemeClr val="accent6">
                  <a:lumMod val="75000"/>
                </a:schemeClr>
              </a:buClr>
              <a:buSzPct val="120000"/>
              <a:buFont typeface="Arial" panose="020B0604020202020204" pitchFamily="34" charset="0"/>
              <a:buChar char="•"/>
              <a:defRPr/>
            </a:pPr>
            <a:r>
              <a:rPr lang="de-DE" altLang="de-DE" sz="2400" dirty="0" smtClean="0">
                <a:latin typeface="Roboto Slab" pitchFamily="2" charset="0"/>
                <a:ea typeface="Roboto Slab" pitchFamily="2" charset="0"/>
              </a:rPr>
              <a:t>Mitwirkung zahlreicher Bundesverbände und Bundesarbeitsgemeinschaften </a:t>
            </a:r>
            <a:br>
              <a:rPr lang="de-DE" altLang="de-DE" sz="2400" dirty="0" smtClean="0">
                <a:latin typeface="Roboto Slab" pitchFamily="2" charset="0"/>
                <a:ea typeface="Roboto Slab" pitchFamily="2" charset="0"/>
              </a:rPr>
            </a:br>
            <a:r>
              <a:rPr lang="de-DE" altLang="de-DE" sz="2400" dirty="0" smtClean="0">
                <a:latin typeface="Roboto Slab" pitchFamily="2" charset="0"/>
                <a:ea typeface="Roboto Slab" pitchFamily="2" charset="0"/>
              </a:rPr>
              <a:t>(72 Akteure)</a:t>
            </a:r>
          </a:p>
          <a:p>
            <a:pPr marL="342900" indent="-342900">
              <a:lnSpc>
                <a:spcPct val="150000"/>
              </a:lnSpc>
              <a:buClr>
                <a:schemeClr val="accent6">
                  <a:lumMod val="75000"/>
                </a:schemeClr>
              </a:buClr>
              <a:buSzPct val="120000"/>
              <a:buFont typeface="Arial" panose="020B0604020202020204" pitchFamily="34" charset="0"/>
              <a:buChar char="•"/>
              <a:defRPr/>
            </a:pPr>
            <a:r>
              <a:rPr lang="de-DE" altLang="de-DE" sz="2400" dirty="0">
                <a:latin typeface="Roboto Slab" pitchFamily="2" charset="0"/>
                <a:ea typeface="Roboto Slab" pitchFamily="2" charset="0"/>
              </a:rPr>
              <a:t>4 Handlungsfelder/ </a:t>
            </a:r>
            <a:r>
              <a:rPr lang="de-DE" altLang="de-DE" sz="2400" dirty="0" smtClean="0">
                <a:latin typeface="Roboto Slab" pitchFamily="2" charset="0"/>
                <a:ea typeface="Roboto Slab" pitchFamily="2" charset="0"/>
              </a:rPr>
              <a:t>Schwerpunkte</a:t>
            </a:r>
            <a:endParaRPr lang="de-DE" altLang="de-DE" sz="2400" dirty="0">
              <a:latin typeface="Roboto Slab" pitchFamily="2" charset="0"/>
              <a:ea typeface="Roboto Slab" pitchFamily="2" charset="0"/>
            </a:endParaRPr>
          </a:p>
          <a:p>
            <a:pPr marL="342900" indent="-342900">
              <a:lnSpc>
                <a:spcPct val="150000"/>
              </a:lnSpc>
              <a:buClr>
                <a:schemeClr val="accent6">
                  <a:lumMod val="75000"/>
                </a:schemeClr>
              </a:buClr>
              <a:buSzPct val="120000"/>
              <a:buFont typeface="Arial" panose="020B0604020202020204" pitchFamily="34" charset="0"/>
              <a:buChar char="•"/>
              <a:defRPr/>
            </a:pPr>
            <a:r>
              <a:rPr lang="de-DE" altLang="de-DE" sz="2400" dirty="0" smtClean="0">
                <a:latin typeface="Roboto Slab" pitchFamily="2" charset="0"/>
                <a:ea typeface="Roboto Slab" pitchFamily="2" charset="0"/>
              </a:rPr>
              <a:t>27 </a:t>
            </a:r>
            <a:r>
              <a:rPr lang="de-DE" altLang="de-DE" sz="2400" dirty="0">
                <a:latin typeface="Roboto Slab" pitchFamily="2" charset="0"/>
                <a:ea typeface="Roboto Slab" pitchFamily="2" charset="0"/>
              </a:rPr>
              <a:t>Ziele </a:t>
            </a:r>
            <a:endParaRPr lang="de-DE" altLang="de-DE" sz="2400" dirty="0" smtClean="0">
              <a:latin typeface="Roboto Slab" pitchFamily="2" charset="0"/>
              <a:ea typeface="Roboto Slab" pitchFamily="2" charset="0"/>
            </a:endParaRPr>
          </a:p>
          <a:p>
            <a:pPr marL="342900" indent="-342900">
              <a:lnSpc>
                <a:spcPct val="150000"/>
              </a:lnSpc>
              <a:buClr>
                <a:schemeClr val="accent6">
                  <a:lumMod val="75000"/>
                </a:schemeClr>
              </a:buClr>
              <a:buSzPct val="120000"/>
              <a:buFont typeface="Arial" panose="020B0604020202020204" pitchFamily="34" charset="0"/>
              <a:buChar char="•"/>
              <a:defRPr/>
            </a:pPr>
            <a:r>
              <a:rPr lang="de-DE" altLang="de-DE" sz="2400" dirty="0" smtClean="0">
                <a:latin typeface="Roboto Slab" pitchFamily="2" charset="0"/>
                <a:ea typeface="Roboto Slab" pitchFamily="2" charset="0"/>
              </a:rPr>
              <a:t>162 Maßnahmen</a:t>
            </a:r>
            <a:endParaRPr lang="de-DE" altLang="de-DE" sz="2400" dirty="0">
              <a:latin typeface="Roboto Slab" pitchFamily="2" charset="0"/>
              <a:ea typeface="Roboto Slab" pitchFamily="2" charset="0"/>
            </a:endParaRPr>
          </a:p>
        </p:txBody>
      </p:sp>
      <p:pic>
        <p:nvPicPr>
          <p:cNvPr id="17" name="Grafik 16"/>
          <p:cNvPicPr>
            <a:picLocks noChangeAspect="1"/>
          </p:cNvPicPr>
          <p:nvPr/>
        </p:nvPicPr>
        <p:blipFill>
          <a:blip r:embed="rId3"/>
          <a:stretch>
            <a:fillRect/>
          </a:stretch>
        </p:blipFill>
        <p:spPr>
          <a:xfrm>
            <a:off x="8388977" y="1543584"/>
            <a:ext cx="3078162" cy="4468683"/>
          </a:xfrm>
          <a:prstGeom prst="rect">
            <a:avLst/>
          </a:prstGeom>
        </p:spPr>
      </p:pic>
      <p:pic>
        <p:nvPicPr>
          <p:cNvPr id="19" name="Grafik 18"/>
          <p:cNvPicPr>
            <a:picLocks noChangeAspect="1"/>
          </p:cNvPicPr>
          <p:nvPr/>
        </p:nvPicPr>
        <p:blipFill>
          <a:blip r:embed="rId4"/>
          <a:stretch>
            <a:fillRect/>
          </a:stretch>
        </p:blipFill>
        <p:spPr>
          <a:xfrm>
            <a:off x="8771989" y="902921"/>
            <a:ext cx="2695150" cy="577532"/>
          </a:xfrm>
          <a:prstGeom prst="rect">
            <a:avLst/>
          </a:prstGeom>
          <a:ln>
            <a:noFill/>
          </a:ln>
        </p:spPr>
      </p:pic>
    </p:spTree>
    <p:extLst>
      <p:ext uri="{BB962C8B-B14F-4D97-AF65-F5344CB8AC3E}">
        <p14:creationId xmlns:p14="http://schemas.microsoft.com/office/powerpoint/2010/main" val="16843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18">
                                            <p:txEl>
                                              <p:pRg st="0" end="0"/>
                                            </p:txEl>
                                          </p:spTgt>
                                        </p:tgtEl>
                                        <p:attrNameLst>
                                          <p:attrName>style.color</p:attrName>
                                        </p:attrNameLst>
                                      </p:cBhvr>
                                      <p:to>
                                        <a:srgbClr val="538135"/>
                                      </p:to>
                                    </p:animClr>
                                    <p:animClr clrSpc="rgb" dir="cw">
                                      <p:cBhvr>
                                        <p:cTn id="7" dur="500" fill="hold"/>
                                        <p:tgtEl>
                                          <p:spTgt spid="18">
                                            <p:txEl>
                                              <p:pRg st="0" end="0"/>
                                            </p:txEl>
                                          </p:spTgt>
                                        </p:tgtEl>
                                        <p:attrNameLst>
                                          <p:attrName>fillcolor</p:attrName>
                                        </p:attrNameLst>
                                      </p:cBhvr>
                                      <p:to>
                                        <a:srgbClr val="538135"/>
                                      </p:to>
                                    </p:animClr>
                                    <p:set>
                                      <p:cBhvr>
                                        <p:cTn id="8" dur="500" fill="hold"/>
                                        <p:tgtEl>
                                          <p:spTgt spid="18">
                                            <p:txEl>
                                              <p:pRg st="0" end="0"/>
                                            </p:txEl>
                                          </p:spTgt>
                                        </p:tgtEl>
                                        <p:attrNameLst>
                                          <p:attrName>fill.type</p:attrName>
                                        </p:attrNameLst>
                                      </p:cBhvr>
                                      <p:to>
                                        <p:strVal val="solid"/>
                                      </p:to>
                                    </p:set>
                                    <p:set>
                                      <p:cBhvr>
                                        <p:cTn id="9" dur="500" fill="hold"/>
                                        <p:tgtEl>
                                          <p:spTgt spid="18">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1031355" y="1039315"/>
            <a:ext cx="10732277" cy="584775"/>
          </a:xfrm>
          <a:prstGeom prst="rect">
            <a:avLst/>
          </a:prstGeom>
        </p:spPr>
        <p:txBody>
          <a:bodyPr wrap="square">
            <a:spAutoFit/>
          </a:bodyPr>
          <a:lstStyle/>
          <a:p>
            <a:pPr>
              <a:buClr>
                <a:schemeClr val="accent6">
                  <a:lumMod val="75000"/>
                </a:schemeClr>
              </a:buClr>
              <a:buSzPct val="120000"/>
              <a:defRPr/>
            </a:pPr>
            <a:r>
              <a:rPr lang="de-DE" altLang="de-DE" sz="3200" b="1" dirty="0" smtClean="0">
                <a:solidFill>
                  <a:schemeClr val="bg2">
                    <a:lumMod val="25000"/>
                  </a:schemeClr>
                </a:solidFill>
                <a:latin typeface="Roboto Slab" pitchFamily="2" charset="0"/>
                <a:ea typeface="Roboto Slab" pitchFamily="2" charset="0"/>
              </a:rPr>
              <a:t>Handlungsfelder der Nationalen Demenz Strategie</a:t>
            </a:r>
            <a:endParaRPr lang="de-DE" altLang="de-DE" sz="2800" b="1" dirty="0">
              <a:solidFill>
                <a:schemeClr val="bg2">
                  <a:lumMod val="25000"/>
                </a:schemeClr>
              </a:solidFill>
              <a:latin typeface="PT Sans Narrow"/>
            </a:endParaRPr>
          </a:p>
        </p:txBody>
      </p:sp>
      <p:sp>
        <p:nvSpPr>
          <p:cNvPr id="12" name="Textfeld 11"/>
          <p:cNvSpPr txBox="1"/>
          <p:nvPr/>
        </p:nvSpPr>
        <p:spPr>
          <a:xfrm>
            <a:off x="1031355" y="2028975"/>
            <a:ext cx="5014479" cy="187285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514350" indent="-514350" algn="ctr">
              <a:buAutoNum type="arabicPeriod"/>
            </a:pPr>
            <a:r>
              <a:rPr lang="de-DE" sz="3200" dirty="0" smtClean="0">
                <a:solidFill>
                  <a:schemeClr val="bg1"/>
                </a:solidFill>
                <a:latin typeface="Roboto Slab" pitchFamily="2" charset="0"/>
                <a:ea typeface="Roboto Slab" pitchFamily="2" charset="0"/>
              </a:rPr>
              <a:t>Teilhabe</a:t>
            </a:r>
            <a:br>
              <a:rPr lang="de-DE" sz="3200" dirty="0" smtClean="0">
                <a:solidFill>
                  <a:schemeClr val="bg1"/>
                </a:solidFill>
                <a:latin typeface="Roboto Slab" pitchFamily="2" charset="0"/>
                <a:ea typeface="Roboto Slab" pitchFamily="2" charset="0"/>
              </a:rPr>
            </a:br>
            <a:endParaRPr lang="de-DE" dirty="0" smtClean="0">
              <a:solidFill>
                <a:schemeClr val="bg1"/>
              </a:solidFill>
              <a:latin typeface="Roboto Slab" pitchFamily="2" charset="0"/>
              <a:ea typeface="Roboto Slab" pitchFamily="2" charset="0"/>
            </a:endParaRPr>
          </a:p>
          <a:p>
            <a:pPr algn="ctr"/>
            <a:r>
              <a:rPr lang="de-DE" dirty="0" smtClean="0">
                <a:solidFill>
                  <a:schemeClr val="bg1"/>
                </a:solidFill>
                <a:latin typeface="Roboto Slab" pitchFamily="2" charset="0"/>
                <a:ea typeface="Roboto Slab" pitchFamily="2" charset="0"/>
              </a:rPr>
              <a:t>Strukturen zur gesellschaftlichen Teilhabe von Menschen mit Demenz an Ihrem Lebensort aus- und aufbauen</a:t>
            </a:r>
            <a:endParaRPr lang="de-DE" dirty="0">
              <a:solidFill>
                <a:schemeClr val="bg1"/>
              </a:solidFill>
              <a:latin typeface="Roboto Slab" pitchFamily="2" charset="0"/>
              <a:ea typeface="Roboto Slab" pitchFamily="2" charset="0"/>
            </a:endParaRPr>
          </a:p>
        </p:txBody>
      </p:sp>
      <p:sp>
        <p:nvSpPr>
          <p:cNvPr id="14" name="Textfeld 13"/>
          <p:cNvSpPr txBox="1"/>
          <p:nvPr/>
        </p:nvSpPr>
        <p:spPr>
          <a:xfrm>
            <a:off x="6666002" y="2020776"/>
            <a:ext cx="4882607" cy="187285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sz="3200" dirty="0" smtClean="0">
                <a:solidFill>
                  <a:schemeClr val="bg1"/>
                </a:solidFill>
                <a:latin typeface="Roboto Slab" pitchFamily="2" charset="0"/>
                <a:ea typeface="Roboto Slab" pitchFamily="2" charset="0"/>
              </a:rPr>
              <a:t>2. Unterstützung</a:t>
            </a:r>
          </a:p>
          <a:p>
            <a:pPr algn="ctr"/>
            <a:r>
              <a:rPr lang="de-DE" dirty="0" smtClean="0">
                <a:solidFill>
                  <a:schemeClr val="bg1"/>
                </a:solidFill>
                <a:latin typeface="Roboto Slab" pitchFamily="2" charset="0"/>
                <a:ea typeface="Roboto Slab" pitchFamily="2" charset="0"/>
              </a:rPr>
              <a:t/>
            </a:r>
            <a:br>
              <a:rPr lang="de-DE" dirty="0" smtClean="0">
                <a:solidFill>
                  <a:schemeClr val="bg1"/>
                </a:solidFill>
                <a:latin typeface="Roboto Slab" pitchFamily="2" charset="0"/>
                <a:ea typeface="Roboto Slab" pitchFamily="2" charset="0"/>
              </a:rPr>
            </a:br>
            <a:r>
              <a:rPr lang="de-DE" dirty="0" smtClean="0">
                <a:solidFill>
                  <a:schemeClr val="bg1"/>
                </a:solidFill>
                <a:latin typeface="Roboto Slab" pitchFamily="2" charset="0"/>
                <a:ea typeface="Roboto Slab" pitchFamily="2" charset="0"/>
              </a:rPr>
              <a:t>Menschen mit Demenz und ihre Angehörigen unterstützen</a:t>
            </a:r>
          </a:p>
          <a:p>
            <a:pPr algn="ctr"/>
            <a:endParaRPr lang="de-DE" dirty="0" smtClean="0">
              <a:solidFill>
                <a:schemeClr val="bg1"/>
              </a:solidFill>
              <a:latin typeface="Roboto Slab" pitchFamily="2" charset="0"/>
              <a:ea typeface="Roboto Slab" pitchFamily="2" charset="0"/>
            </a:endParaRPr>
          </a:p>
        </p:txBody>
      </p:sp>
      <p:sp>
        <p:nvSpPr>
          <p:cNvPr id="15" name="Textfeld 14"/>
          <p:cNvSpPr txBox="1"/>
          <p:nvPr/>
        </p:nvSpPr>
        <p:spPr>
          <a:xfrm>
            <a:off x="1031356" y="4189381"/>
            <a:ext cx="5014479" cy="187285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sz="3200" dirty="0" smtClean="0">
                <a:solidFill>
                  <a:schemeClr val="bg1"/>
                </a:solidFill>
                <a:latin typeface="Roboto Slab" pitchFamily="2" charset="0"/>
                <a:ea typeface="Roboto Slab" pitchFamily="2" charset="0"/>
              </a:rPr>
              <a:t>3. Versorgung</a:t>
            </a:r>
          </a:p>
          <a:p>
            <a:pPr algn="ctr"/>
            <a:endParaRPr lang="de-DE" dirty="0" smtClean="0">
              <a:solidFill>
                <a:schemeClr val="bg1"/>
              </a:solidFill>
              <a:latin typeface="Roboto Slab" pitchFamily="2" charset="0"/>
              <a:ea typeface="Roboto Slab" pitchFamily="2" charset="0"/>
            </a:endParaRPr>
          </a:p>
          <a:p>
            <a:pPr algn="ctr"/>
            <a:r>
              <a:rPr lang="de-DE" dirty="0" smtClean="0">
                <a:solidFill>
                  <a:schemeClr val="bg1"/>
                </a:solidFill>
                <a:latin typeface="Roboto Slab" pitchFamily="2" charset="0"/>
                <a:ea typeface="Roboto Slab" pitchFamily="2" charset="0"/>
              </a:rPr>
              <a:t>Die medizinische und pflegerische Versorgung von Menschen mit Demenz weiterentwickeln</a:t>
            </a:r>
            <a:endParaRPr lang="de-DE" dirty="0">
              <a:solidFill>
                <a:schemeClr val="bg1"/>
              </a:solidFill>
              <a:latin typeface="Roboto Slab" pitchFamily="2" charset="0"/>
              <a:ea typeface="Roboto Slab" pitchFamily="2" charset="0"/>
            </a:endParaRPr>
          </a:p>
        </p:txBody>
      </p:sp>
      <p:sp>
        <p:nvSpPr>
          <p:cNvPr id="20" name="Textfeld 19"/>
          <p:cNvSpPr txBox="1"/>
          <p:nvPr/>
        </p:nvSpPr>
        <p:spPr>
          <a:xfrm>
            <a:off x="6645063" y="4194327"/>
            <a:ext cx="4903546" cy="187285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sz="3200" dirty="0" smtClean="0">
                <a:solidFill>
                  <a:schemeClr val="bg1"/>
                </a:solidFill>
                <a:latin typeface="Roboto Slab" pitchFamily="2" charset="0"/>
                <a:ea typeface="Roboto Slab" pitchFamily="2" charset="0"/>
              </a:rPr>
              <a:t>4. Forschung</a:t>
            </a:r>
          </a:p>
          <a:p>
            <a:pPr algn="ctr"/>
            <a:r>
              <a:rPr lang="de-DE" dirty="0" smtClean="0">
                <a:solidFill>
                  <a:schemeClr val="bg1"/>
                </a:solidFill>
                <a:latin typeface="Roboto Slab" pitchFamily="2" charset="0"/>
                <a:ea typeface="Roboto Slab" pitchFamily="2" charset="0"/>
              </a:rPr>
              <a:t/>
            </a:r>
            <a:br>
              <a:rPr lang="de-DE" dirty="0" smtClean="0">
                <a:solidFill>
                  <a:schemeClr val="bg1"/>
                </a:solidFill>
                <a:latin typeface="Roboto Slab" pitchFamily="2" charset="0"/>
                <a:ea typeface="Roboto Slab" pitchFamily="2" charset="0"/>
              </a:rPr>
            </a:br>
            <a:r>
              <a:rPr lang="de-DE" dirty="0" smtClean="0">
                <a:solidFill>
                  <a:schemeClr val="bg1"/>
                </a:solidFill>
                <a:latin typeface="Roboto Slab" pitchFamily="2" charset="0"/>
                <a:ea typeface="Roboto Slab" pitchFamily="2" charset="0"/>
              </a:rPr>
              <a:t>Exzellente Forschung </a:t>
            </a:r>
            <a:br>
              <a:rPr lang="de-DE" dirty="0" smtClean="0">
                <a:solidFill>
                  <a:schemeClr val="bg1"/>
                </a:solidFill>
                <a:latin typeface="Roboto Slab" pitchFamily="2" charset="0"/>
                <a:ea typeface="Roboto Slab" pitchFamily="2" charset="0"/>
              </a:rPr>
            </a:br>
            <a:r>
              <a:rPr lang="de-DE" dirty="0" smtClean="0">
                <a:solidFill>
                  <a:schemeClr val="bg1"/>
                </a:solidFill>
                <a:latin typeface="Roboto Slab" pitchFamily="2" charset="0"/>
                <a:ea typeface="Roboto Slab" pitchFamily="2" charset="0"/>
              </a:rPr>
              <a:t>zu Demenz fördern</a:t>
            </a:r>
          </a:p>
          <a:p>
            <a:pPr algn="ctr"/>
            <a:endParaRPr lang="de-DE" dirty="0" smtClean="0">
              <a:solidFill>
                <a:schemeClr val="bg1"/>
              </a:solidFill>
              <a:latin typeface="Roboto Slab" pitchFamily="2" charset="0"/>
              <a:ea typeface="Roboto Slab" pitchFamily="2" charset="0"/>
            </a:endParaRPr>
          </a:p>
        </p:txBody>
      </p:sp>
    </p:spTree>
    <p:extLst>
      <p:ext uri="{BB962C8B-B14F-4D97-AF65-F5344CB8AC3E}">
        <p14:creationId xmlns:p14="http://schemas.microsoft.com/office/powerpoint/2010/main" val="250859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P spid="14" grpId="0" animBg="1"/>
      <p:bldP spid="15"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202655" cy="1077218"/>
          </a:xfrm>
          <a:prstGeom prst="rect">
            <a:avLst/>
          </a:prstGeom>
        </p:spPr>
        <p:txBody>
          <a:bodyPr wrap="square">
            <a:spAutoFit/>
          </a:bodyPr>
          <a:lstStyle/>
          <a:p>
            <a:pPr>
              <a:buClr>
                <a:schemeClr val="accent6">
                  <a:lumMod val="75000"/>
                </a:schemeClr>
              </a:buClr>
              <a:buSzPct val="120000"/>
              <a:defRPr/>
            </a:pPr>
            <a:r>
              <a:rPr lang="de-DE" altLang="de-DE" sz="3200" b="1" dirty="0">
                <a:solidFill>
                  <a:schemeClr val="bg2">
                    <a:lumMod val="25000"/>
                  </a:schemeClr>
                </a:solidFill>
                <a:latin typeface="Roboto Slab" pitchFamily="2" charset="0"/>
                <a:ea typeface="Roboto Slab" pitchFamily="2" charset="0"/>
              </a:rPr>
              <a:t>Aufgabenfelder der LID als Sächsischer Landesverband </a:t>
            </a:r>
            <a:r>
              <a:rPr lang="de-DE" altLang="de-DE" sz="3200" b="1" dirty="0" smtClean="0">
                <a:solidFill>
                  <a:schemeClr val="bg2">
                    <a:lumMod val="25000"/>
                  </a:schemeClr>
                </a:solidFill>
                <a:latin typeface="Roboto Slab" pitchFamily="2" charset="0"/>
                <a:ea typeface="Roboto Slab" pitchFamily="2" charset="0"/>
              </a:rPr>
              <a:t>und </a:t>
            </a:r>
            <a:r>
              <a:rPr lang="de-DE" altLang="de-DE" sz="3200" b="1" dirty="0">
                <a:solidFill>
                  <a:schemeClr val="bg2">
                    <a:lumMod val="25000"/>
                  </a:schemeClr>
                </a:solidFill>
                <a:latin typeface="Roboto Slab" pitchFamily="2" charset="0"/>
                <a:ea typeface="Roboto Slab" pitchFamily="2" charset="0"/>
              </a:rPr>
              <a:t>Fachstelle für das Thema Demenz</a:t>
            </a:r>
            <a:endParaRPr lang="de-DE" altLang="de-DE" sz="2800" b="1" dirty="0">
              <a:solidFill>
                <a:schemeClr val="bg2">
                  <a:lumMod val="25000"/>
                </a:schemeClr>
              </a:solidFill>
              <a:latin typeface="PT Sans Narrow"/>
            </a:endParaRPr>
          </a:p>
        </p:txBody>
      </p:sp>
      <p:sp>
        <p:nvSpPr>
          <p:cNvPr id="10" name="object 26"/>
          <p:cNvSpPr txBox="1"/>
          <p:nvPr/>
        </p:nvSpPr>
        <p:spPr>
          <a:xfrm>
            <a:off x="256624" y="2373708"/>
            <a:ext cx="4390070" cy="948978"/>
          </a:xfrm>
          <a:prstGeom prst="rect">
            <a:avLst/>
          </a:prstGeom>
        </p:spPr>
        <p:txBody>
          <a:bodyPr vert="horz" wrap="square" lIns="0" tIns="12700" rIns="0" bIns="0" rtlCol="0">
            <a:spAutoFit/>
          </a:bodyPr>
          <a:lstStyle/>
          <a:p>
            <a:pPr marL="12700">
              <a:spcBef>
                <a:spcPts val="100"/>
              </a:spcBef>
            </a:pPr>
            <a:r>
              <a:rPr sz="2000" spc="-80" dirty="0">
                <a:latin typeface="Roboto Slab" pitchFamily="2" charset="0"/>
                <a:ea typeface="Roboto Slab" pitchFamily="2" charset="0"/>
                <a:cs typeface="PT Sans Narrow"/>
              </a:rPr>
              <a:t>Unterstützung</a:t>
            </a:r>
            <a:r>
              <a:rPr sz="2000" spc="-195" dirty="0">
                <a:latin typeface="Roboto Slab" pitchFamily="2" charset="0"/>
                <a:ea typeface="Roboto Slab" pitchFamily="2" charset="0"/>
                <a:cs typeface="PT Sans Narrow"/>
              </a:rPr>
              <a:t> </a:t>
            </a:r>
            <a:r>
              <a:rPr sz="2000" spc="-60" dirty="0">
                <a:latin typeface="Roboto Slab" pitchFamily="2" charset="0"/>
                <a:ea typeface="Roboto Slab" pitchFamily="2" charset="0"/>
                <a:cs typeface="PT Sans Narrow"/>
              </a:rPr>
              <a:t>von</a:t>
            </a:r>
            <a:r>
              <a:rPr sz="2000" spc="-190" dirty="0">
                <a:latin typeface="Roboto Slab" pitchFamily="2" charset="0"/>
                <a:ea typeface="Roboto Slab" pitchFamily="2" charset="0"/>
                <a:cs typeface="PT Sans Narrow"/>
              </a:rPr>
              <a:t> </a:t>
            </a:r>
            <a:r>
              <a:rPr lang="de-DE" sz="2000" spc="-190" dirty="0">
                <a:latin typeface="Roboto Slab" pitchFamily="2" charset="0"/>
                <a:ea typeface="Roboto Slab" pitchFamily="2" charset="0"/>
                <a:cs typeface="PT Sans Narrow"/>
              </a:rPr>
              <a:t>Betroffenen: </a:t>
            </a:r>
            <a:r>
              <a:rPr lang="de-DE" sz="2000" spc="-190" dirty="0" smtClean="0">
                <a:latin typeface="Roboto Slab" pitchFamily="2" charset="0"/>
                <a:ea typeface="Roboto Slab" pitchFamily="2" charset="0"/>
                <a:cs typeface="PT Sans Narrow"/>
              </a:rPr>
              <a:t/>
            </a:r>
            <a:br>
              <a:rPr lang="de-DE" sz="2000" spc="-190" dirty="0" smtClean="0">
                <a:latin typeface="Roboto Slab" pitchFamily="2" charset="0"/>
                <a:ea typeface="Roboto Slab" pitchFamily="2" charset="0"/>
                <a:cs typeface="PT Sans Narrow"/>
              </a:rPr>
            </a:br>
            <a:r>
              <a:rPr sz="2000" spc="-75" dirty="0" smtClean="0">
                <a:latin typeface="Roboto Slab" pitchFamily="2" charset="0"/>
                <a:ea typeface="Roboto Slab" pitchFamily="2" charset="0"/>
                <a:cs typeface="PT Sans Narrow"/>
              </a:rPr>
              <a:t>Menschen</a:t>
            </a:r>
            <a:r>
              <a:rPr sz="2000" spc="-185" dirty="0" smtClean="0">
                <a:latin typeface="Roboto Slab" pitchFamily="2" charset="0"/>
                <a:ea typeface="Roboto Slab" pitchFamily="2" charset="0"/>
                <a:cs typeface="PT Sans Narrow"/>
              </a:rPr>
              <a:t> </a:t>
            </a:r>
            <a:r>
              <a:rPr sz="2000" spc="-60" dirty="0" err="1" smtClean="0">
                <a:latin typeface="Roboto Slab" pitchFamily="2" charset="0"/>
                <a:ea typeface="Roboto Slab" pitchFamily="2" charset="0"/>
                <a:cs typeface="PT Sans Narrow"/>
              </a:rPr>
              <a:t>mit</a:t>
            </a:r>
            <a:r>
              <a:rPr lang="de-DE" sz="2000" spc="-60" dirty="0" smtClean="0">
                <a:latin typeface="Roboto Slab" pitchFamily="2" charset="0"/>
                <a:ea typeface="Roboto Slab" pitchFamily="2" charset="0"/>
                <a:cs typeface="PT Sans Narrow"/>
              </a:rPr>
              <a:t> </a:t>
            </a:r>
            <a:r>
              <a:rPr sz="2000" spc="-85" dirty="0" err="1" smtClean="0">
                <a:latin typeface="Roboto Slab" pitchFamily="2" charset="0"/>
                <a:ea typeface="Roboto Slab" pitchFamily="2" charset="0"/>
                <a:cs typeface="PT Sans Narrow"/>
              </a:rPr>
              <a:t>Demenz</a:t>
            </a:r>
            <a:r>
              <a:rPr lang="de-DE" sz="2000" spc="-85" dirty="0">
                <a:latin typeface="Roboto Slab" pitchFamily="2" charset="0"/>
                <a:ea typeface="Roboto Slab" pitchFamily="2" charset="0"/>
                <a:cs typeface="PT Sans Narrow"/>
              </a:rPr>
              <a:t> </a:t>
            </a:r>
            <a:r>
              <a:rPr lang="de-DE" sz="2000" spc="-85" dirty="0" smtClean="0">
                <a:latin typeface="Roboto Slab" pitchFamily="2" charset="0"/>
                <a:ea typeface="Roboto Slab" pitchFamily="2" charset="0"/>
                <a:cs typeface="PT Sans Narrow"/>
              </a:rPr>
              <a:t>und</a:t>
            </a:r>
            <a:r>
              <a:rPr lang="de-DE" sz="2000" spc="-225" dirty="0" smtClean="0">
                <a:latin typeface="Roboto Slab" pitchFamily="2" charset="0"/>
                <a:ea typeface="Roboto Slab" pitchFamily="2" charset="0"/>
                <a:cs typeface="PT Sans Narrow"/>
              </a:rPr>
              <a:t> </a:t>
            </a:r>
            <a:r>
              <a:rPr lang="de-DE" sz="2000" spc="-85" dirty="0">
                <a:latin typeface="Roboto Slab" pitchFamily="2" charset="0"/>
                <a:ea typeface="Roboto Slab" pitchFamily="2" charset="0"/>
                <a:cs typeface="PT Sans Narrow"/>
              </a:rPr>
              <a:t>Zugehörige</a:t>
            </a:r>
            <a:endParaRPr lang="de-DE" sz="2000" dirty="0">
              <a:latin typeface="Roboto Slab" pitchFamily="2" charset="0"/>
              <a:ea typeface="Roboto Slab" pitchFamily="2" charset="0"/>
              <a:cs typeface="PT Sans Narrow"/>
            </a:endParaRPr>
          </a:p>
          <a:p>
            <a:pPr marL="12700">
              <a:spcBef>
                <a:spcPts val="100"/>
              </a:spcBef>
            </a:pPr>
            <a:endParaRPr sz="2000" dirty="0">
              <a:solidFill>
                <a:srgbClr val="283949"/>
              </a:solidFill>
              <a:cs typeface="PT Sans Narrow"/>
            </a:endParaRPr>
          </a:p>
        </p:txBody>
      </p:sp>
      <p:sp>
        <p:nvSpPr>
          <p:cNvPr id="11" name="object 28"/>
          <p:cNvSpPr txBox="1"/>
          <p:nvPr/>
        </p:nvSpPr>
        <p:spPr>
          <a:xfrm>
            <a:off x="469169" y="4239899"/>
            <a:ext cx="2912356" cy="1276632"/>
          </a:xfrm>
          <a:prstGeom prst="rect">
            <a:avLst/>
          </a:prstGeom>
        </p:spPr>
        <p:txBody>
          <a:bodyPr vert="horz" wrap="square" lIns="0" tIns="45085" rIns="0" bIns="0" rtlCol="0">
            <a:spAutoFit/>
          </a:bodyPr>
          <a:lstStyle/>
          <a:p>
            <a:pPr marL="12700">
              <a:spcBef>
                <a:spcPts val="355"/>
              </a:spcBef>
            </a:pPr>
            <a:r>
              <a:rPr lang="de-DE" sz="2000" spc="-80" dirty="0">
                <a:latin typeface="Roboto Slab" pitchFamily="2" charset="0"/>
                <a:ea typeface="Roboto Slab" pitchFamily="2" charset="0"/>
                <a:cs typeface="PT Sans Narrow"/>
              </a:rPr>
              <a:t>Unterstützung von Akteuren und Initiativen: Angebotsentwicklung </a:t>
            </a:r>
            <a:r>
              <a:rPr lang="de-DE" sz="2000" spc="-80" dirty="0" smtClean="0">
                <a:latin typeface="Roboto Slab" pitchFamily="2" charset="0"/>
                <a:ea typeface="Roboto Slab" pitchFamily="2" charset="0"/>
                <a:cs typeface="PT Sans Narrow"/>
              </a:rPr>
              <a:t>und </a:t>
            </a:r>
            <a:r>
              <a:rPr lang="de-DE" sz="2000" spc="-80" dirty="0">
                <a:latin typeface="Roboto Slab" pitchFamily="2" charset="0"/>
                <a:ea typeface="Roboto Slab" pitchFamily="2" charset="0"/>
                <a:cs typeface="PT Sans Narrow"/>
              </a:rPr>
              <a:t>Vernetzung</a:t>
            </a:r>
            <a:endParaRPr sz="1600" dirty="0">
              <a:latin typeface="Roboto Slab" pitchFamily="2" charset="0"/>
              <a:ea typeface="Roboto Slab" pitchFamily="2" charset="0"/>
              <a:cs typeface="Roboto Slab Light"/>
            </a:endParaRPr>
          </a:p>
        </p:txBody>
      </p:sp>
      <p:sp>
        <p:nvSpPr>
          <p:cNvPr id="16" name="object 29"/>
          <p:cNvSpPr txBox="1"/>
          <p:nvPr/>
        </p:nvSpPr>
        <p:spPr>
          <a:xfrm>
            <a:off x="8735146" y="2678492"/>
            <a:ext cx="2637671" cy="320601"/>
          </a:xfrm>
          <a:prstGeom prst="rect">
            <a:avLst/>
          </a:prstGeom>
        </p:spPr>
        <p:txBody>
          <a:bodyPr vert="horz" wrap="square" lIns="0" tIns="12700" rIns="0" bIns="0" rtlCol="0">
            <a:spAutoFit/>
          </a:bodyPr>
          <a:lstStyle/>
          <a:p>
            <a:pPr marL="12700">
              <a:spcBef>
                <a:spcPts val="100"/>
              </a:spcBef>
            </a:pPr>
            <a:r>
              <a:rPr sz="2000" spc="-90" dirty="0" err="1">
                <a:latin typeface="Roboto Slab" pitchFamily="2" charset="0"/>
                <a:ea typeface="Roboto Slab" pitchFamily="2" charset="0"/>
                <a:cs typeface="PT Sans Narrow"/>
              </a:rPr>
              <a:t>Öffentlichkeitsarbeit</a:t>
            </a:r>
            <a:endParaRPr lang="de-DE" sz="2000" spc="-90" dirty="0">
              <a:latin typeface="Roboto Slab" pitchFamily="2" charset="0"/>
              <a:ea typeface="Roboto Slab" pitchFamily="2" charset="0"/>
              <a:cs typeface="PT Sans Narrow"/>
            </a:endParaRPr>
          </a:p>
        </p:txBody>
      </p:sp>
      <p:sp>
        <p:nvSpPr>
          <p:cNvPr id="17" name="object 32"/>
          <p:cNvSpPr txBox="1"/>
          <p:nvPr/>
        </p:nvSpPr>
        <p:spPr>
          <a:xfrm>
            <a:off x="8802806" y="4746926"/>
            <a:ext cx="3603115" cy="628377"/>
          </a:xfrm>
          <a:prstGeom prst="rect">
            <a:avLst/>
          </a:prstGeom>
        </p:spPr>
        <p:txBody>
          <a:bodyPr vert="horz" wrap="square" lIns="0" tIns="12700" rIns="0" bIns="0" rtlCol="0">
            <a:spAutoFit/>
          </a:bodyPr>
          <a:lstStyle/>
          <a:p>
            <a:pPr marL="12700">
              <a:spcBef>
                <a:spcPts val="100"/>
              </a:spcBef>
            </a:pPr>
            <a:r>
              <a:rPr sz="2000" spc="-90" dirty="0" err="1" smtClean="0">
                <a:latin typeface="Roboto Slab" pitchFamily="2" charset="0"/>
                <a:ea typeface="Roboto Slab" pitchFamily="2" charset="0"/>
                <a:cs typeface="PT Sans Narrow"/>
              </a:rPr>
              <a:t>Zusammenarbeit</a:t>
            </a:r>
            <a:r>
              <a:rPr lang="de-DE" sz="2000" spc="-90" dirty="0" smtClean="0">
                <a:latin typeface="Roboto Slab" pitchFamily="2" charset="0"/>
                <a:ea typeface="Roboto Slab" pitchFamily="2" charset="0"/>
                <a:cs typeface="PT Sans Narrow"/>
              </a:rPr>
              <a:t> </a:t>
            </a:r>
            <a:r>
              <a:rPr sz="2000" spc="-60" dirty="0" err="1" smtClean="0">
                <a:latin typeface="Roboto Slab" pitchFamily="2" charset="0"/>
                <a:ea typeface="Roboto Slab" pitchFamily="2" charset="0"/>
                <a:cs typeface="PT Sans Narrow"/>
              </a:rPr>
              <a:t>mit</a:t>
            </a:r>
            <a:r>
              <a:rPr sz="2000" spc="-204" dirty="0" smtClean="0">
                <a:latin typeface="Roboto Slab" pitchFamily="2" charset="0"/>
                <a:ea typeface="Roboto Slab" pitchFamily="2" charset="0"/>
                <a:cs typeface="PT Sans Narrow"/>
              </a:rPr>
              <a:t> </a:t>
            </a:r>
            <a:r>
              <a:rPr lang="de-DE" sz="2000" spc="-204" dirty="0" smtClean="0">
                <a:latin typeface="Roboto Slab" pitchFamily="2" charset="0"/>
                <a:ea typeface="Roboto Slab" pitchFamily="2" charset="0"/>
                <a:cs typeface="PT Sans Narrow"/>
              </a:rPr>
              <a:t> </a:t>
            </a:r>
            <a:br>
              <a:rPr lang="de-DE" sz="2000" spc="-204" dirty="0" smtClean="0">
                <a:latin typeface="Roboto Slab" pitchFamily="2" charset="0"/>
                <a:ea typeface="Roboto Slab" pitchFamily="2" charset="0"/>
                <a:cs typeface="PT Sans Narrow"/>
              </a:rPr>
            </a:br>
            <a:r>
              <a:rPr lang="de-DE" sz="2000" spc="-204" dirty="0" smtClean="0">
                <a:latin typeface="Roboto Slab" pitchFamily="2" charset="0"/>
                <a:ea typeface="Roboto Slab" pitchFamily="2" charset="0"/>
                <a:cs typeface="PT Sans Narrow"/>
              </a:rPr>
              <a:t>Politik  und  </a:t>
            </a:r>
            <a:r>
              <a:rPr sz="2000" spc="-80" dirty="0" err="1" smtClean="0">
                <a:latin typeface="Roboto Slab" pitchFamily="2" charset="0"/>
                <a:ea typeface="Roboto Slab" pitchFamily="2" charset="0"/>
                <a:cs typeface="PT Sans Narrow"/>
              </a:rPr>
              <a:t>Wissenschaft</a:t>
            </a:r>
            <a:endParaRPr sz="2000" dirty="0">
              <a:latin typeface="Roboto Slab" pitchFamily="2" charset="0"/>
              <a:ea typeface="Roboto Slab" pitchFamily="2" charset="0"/>
              <a:cs typeface="PT Sans Narrow"/>
            </a:endParaRPr>
          </a:p>
        </p:txBody>
      </p:sp>
      <p:sp>
        <p:nvSpPr>
          <p:cNvPr id="18" name="object 37"/>
          <p:cNvSpPr/>
          <p:nvPr/>
        </p:nvSpPr>
        <p:spPr>
          <a:xfrm>
            <a:off x="0" y="4116838"/>
            <a:ext cx="4216138" cy="75435"/>
          </a:xfrm>
          <a:custGeom>
            <a:avLst/>
            <a:gdLst/>
            <a:ahLst/>
            <a:cxnLst/>
            <a:rect l="l" t="t" r="r" b="b"/>
            <a:pathLst>
              <a:path w="2489200" h="55245">
                <a:moveTo>
                  <a:pt x="29447" y="0"/>
                </a:moveTo>
                <a:lnTo>
                  <a:pt x="0" y="2380"/>
                </a:lnTo>
                <a:lnTo>
                  <a:pt x="0" y="54022"/>
                </a:lnTo>
                <a:lnTo>
                  <a:pt x="29383" y="54902"/>
                </a:lnTo>
                <a:lnTo>
                  <a:pt x="88184" y="48869"/>
                </a:lnTo>
                <a:lnTo>
                  <a:pt x="147163" y="51358"/>
                </a:lnTo>
                <a:lnTo>
                  <a:pt x="206155" y="53251"/>
                </a:lnTo>
                <a:lnTo>
                  <a:pt x="264930" y="46316"/>
                </a:lnTo>
                <a:lnTo>
                  <a:pt x="323858" y="46316"/>
                </a:lnTo>
                <a:lnTo>
                  <a:pt x="382812" y="46951"/>
                </a:lnTo>
                <a:lnTo>
                  <a:pt x="441689" y="44526"/>
                </a:lnTo>
                <a:lnTo>
                  <a:pt x="500630" y="45034"/>
                </a:lnTo>
                <a:lnTo>
                  <a:pt x="559621" y="46621"/>
                </a:lnTo>
                <a:lnTo>
                  <a:pt x="618511" y="44729"/>
                </a:lnTo>
                <a:lnTo>
                  <a:pt x="677439" y="44564"/>
                </a:lnTo>
                <a:lnTo>
                  <a:pt x="736469" y="48399"/>
                </a:lnTo>
                <a:lnTo>
                  <a:pt x="795371" y="47383"/>
                </a:lnTo>
                <a:lnTo>
                  <a:pt x="854236" y="43700"/>
                </a:lnTo>
                <a:lnTo>
                  <a:pt x="913164" y="43357"/>
                </a:lnTo>
                <a:lnTo>
                  <a:pt x="972117" y="43967"/>
                </a:lnTo>
                <a:lnTo>
                  <a:pt x="1030994" y="41313"/>
                </a:lnTo>
                <a:lnTo>
                  <a:pt x="1090024" y="44996"/>
                </a:lnTo>
                <a:lnTo>
                  <a:pt x="1148787" y="38049"/>
                </a:lnTo>
                <a:lnTo>
                  <a:pt x="1207766" y="39662"/>
                </a:lnTo>
                <a:lnTo>
                  <a:pt x="1266770" y="43129"/>
                </a:lnTo>
                <a:lnTo>
                  <a:pt x="1325647" y="40576"/>
                </a:lnTo>
                <a:lnTo>
                  <a:pt x="1384473" y="35420"/>
                </a:lnTo>
                <a:lnTo>
                  <a:pt x="1443452" y="37439"/>
                </a:lnTo>
                <a:lnTo>
                  <a:pt x="1502444" y="39928"/>
                </a:lnTo>
                <a:lnTo>
                  <a:pt x="1561346" y="38214"/>
                </a:lnTo>
                <a:lnTo>
                  <a:pt x="1620211" y="35242"/>
                </a:lnTo>
                <a:lnTo>
                  <a:pt x="1679139" y="35140"/>
                </a:lnTo>
                <a:lnTo>
                  <a:pt x="1738003" y="32118"/>
                </a:lnTo>
                <a:lnTo>
                  <a:pt x="1797008" y="35090"/>
                </a:lnTo>
                <a:lnTo>
                  <a:pt x="1855897" y="32461"/>
                </a:lnTo>
                <a:lnTo>
                  <a:pt x="1914825" y="31902"/>
                </a:lnTo>
                <a:lnTo>
                  <a:pt x="1973741" y="31026"/>
                </a:lnTo>
                <a:lnTo>
                  <a:pt x="2032758" y="34277"/>
                </a:lnTo>
                <a:lnTo>
                  <a:pt x="2091597" y="29857"/>
                </a:lnTo>
                <a:lnTo>
                  <a:pt x="2150525" y="29298"/>
                </a:lnTo>
                <a:lnTo>
                  <a:pt x="2209516" y="31496"/>
                </a:lnTo>
                <a:lnTo>
                  <a:pt x="2268444" y="30746"/>
                </a:lnTo>
                <a:lnTo>
                  <a:pt x="2327321" y="28371"/>
                </a:lnTo>
                <a:lnTo>
                  <a:pt x="2386364" y="32067"/>
                </a:lnTo>
                <a:lnTo>
                  <a:pt x="2445279" y="31051"/>
                </a:lnTo>
                <a:lnTo>
                  <a:pt x="2488891" y="27012"/>
                </a:lnTo>
                <a:lnTo>
                  <a:pt x="2445368" y="22186"/>
                </a:lnTo>
                <a:lnTo>
                  <a:pt x="2386364" y="25438"/>
                </a:lnTo>
                <a:lnTo>
                  <a:pt x="2327499" y="21958"/>
                </a:lnTo>
                <a:lnTo>
                  <a:pt x="2268495" y="24866"/>
                </a:lnTo>
                <a:lnTo>
                  <a:pt x="2209554" y="25412"/>
                </a:lnTo>
                <a:lnTo>
                  <a:pt x="2150614" y="25488"/>
                </a:lnTo>
                <a:lnTo>
                  <a:pt x="2091749" y="22098"/>
                </a:lnTo>
                <a:lnTo>
                  <a:pt x="2032885" y="19761"/>
                </a:lnTo>
                <a:lnTo>
                  <a:pt x="1973893" y="21564"/>
                </a:lnTo>
                <a:lnTo>
                  <a:pt x="1914940" y="23037"/>
                </a:lnTo>
                <a:lnTo>
                  <a:pt x="1856088" y="18846"/>
                </a:lnTo>
                <a:lnTo>
                  <a:pt x="1797147" y="19100"/>
                </a:lnTo>
                <a:lnTo>
                  <a:pt x="1738156" y="21628"/>
                </a:lnTo>
                <a:lnTo>
                  <a:pt x="1679228" y="21170"/>
                </a:lnTo>
                <a:lnTo>
                  <a:pt x="1620427" y="15379"/>
                </a:lnTo>
                <a:lnTo>
                  <a:pt x="1561473" y="16141"/>
                </a:lnTo>
                <a:lnTo>
                  <a:pt x="1502596" y="13487"/>
                </a:lnTo>
                <a:lnTo>
                  <a:pt x="1443617" y="14579"/>
                </a:lnTo>
                <a:lnTo>
                  <a:pt x="1325660" y="18072"/>
                </a:lnTo>
                <a:lnTo>
                  <a:pt x="1266732" y="18021"/>
                </a:lnTo>
                <a:lnTo>
                  <a:pt x="1207880" y="14147"/>
                </a:lnTo>
                <a:lnTo>
                  <a:pt x="1149015" y="11785"/>
                </a:lnTo>
                <a:lnTo>
                  <a:pt x="1090062" y="12090"/>
                </a:lnTo>
                <a:lnTo>
                  <a:pt x="1031096" y="13398"/>
                </a:lnTo>
                <a:lnTo>
                  <a:pt x="972244" y="10083"/>
                </a:lnTo>
                <a:lnTo>
                  <a:pt x="913202" y="14668"/>
                </a:lnTo>
                <a:lnTo>
                  <a:pt x="854337" y="11645"/>
                </a:lnTo>
                <a:lnTo>
                  <a:pt x="795384" y="12420"/>
                </a:lnTo>
                <a:lnTo>
                  <a:pt x="736532" y="8737"/>
                </a:lnTo>
                <a:lnTo>
                  <a:pt x="677604" y="7975"/>
                </a:lnTo>
                <a:lnTo>
                  <a:pt x="618676" y="7594"/>
                </a:lnTo>
                <a:lnTo>
                  <a:pt x="559761" y="6667"/>
                </a:lnTo>
                <a:lnTo>
                  <a:pt x="500871" y="4838"/>
                </a:lnTo>
                <a:lnTo>
                  <a:pt x="441930" y="4508"/>
                </a:lnTo>
                <a:lnTo>
                  <a:pt x="382939" y="6845"/>
                </a:lnTo>
                <a:lnTo>
                  <a:pt x="324023" y="5575"/>
                </a:lnTo>
                <a:lnTo>
                  <a:pt x="265134" y="2984"/>
                </a:lnTo>
                <a:lnTo>
                  <a:pt x="206193" y="3251"/>
                </a:lnTo>
                <a:lnTo>
                  <a:pt x="147214" y="4851"/>
                </a:lnTo>
                <a:lnTo>
                  <a:pt x="88273" y="4927"/>
                </a:lnTo>
                <a:lnTo>
                  <a:pt x="29447" y="0"/>
                </a:lnTo>
                <a:close/>
              </a:path>
            </a:pathLst>
          </a:custGeom>
          <a:solidFill>
            <a:schemeClr val="accent6">
              <a:lumMod val="75000"/>
            </a:schemeClr>
          </a:solidFill>
        </p:spPr>
        <p:txBody>
          <a:bodyPr wrap="square" lIns="0" tIns="0" rIns="0" bIns="0" rtlCol="0"/>
          <a:lstStyle/>
          <a:p>
            <a:endParaRPr>
              <a:solidFill>
                <a:srgbClr val="5C9424"/>
              </a:solidFill>
            </a:endParaRPr>
          </a:p>
        </p:txBody>
      </p:sp>
      <p:sp>
        <p:nvSpPr>
          <p:cNvPr id="19" name="object 37"/>
          <p:cNvSpPr/>
          <p:nvPr/>
        </p:nvSpPr>
        <p:spPr>
          <a:xfrm rot="10800000">
            <a:off x="8180761" y="3119686"/>
            <a:ext cx="4027578" cy="45719"/>
          </a:xfrm>
          <a:custGeom>
            <a:avLst/>
            <a:gdLst/>
            <a:ahLst/>
            <a:cxnLst/>
            <a:rect l="l" t="t" r="r" b="b"/>
            <a:pathLst>
              <a:path w="2489200" h="55245">
                <a:moveTo>
                  <a:pt x="29447" y="0"/>
                </a:moveTo>
                <a:lnTo>
                  <a:pt x="0" y="2380"/>
                </a:lnTo>
                <a:lnTo>
                  <a:pt x="0" y="54022"/>
                </a:lnTo>
                <a:lnTo>
                  <a:pt x="29383" y="54902"/>
                </a:lnTo>
                <a:lnTo>
                  <a:pt x="88184" y="48869"/>
                </a:lnTo>
                <a:lnTo>
                  <a:pt x="147163" y="51358"/>
                </a:lnTo>
                <a:lnTo>
                  <a:pt x="206155" y="53251"/>
                </a:lnTo>
                <a:lnTo>
                  <a:pt x="264930" y="46316"/>
                </a:lnTo>
                <a:lnTo>
                  <a:pt x="323858" y="46316"/>
                </a:lnTo>
                <a:lnTo>
                  <a:pt x="382812" y="46951"/>
                </a:lnTo>
                <a:lnTo>
                  <a:pt x="441689" y="44526"/>
                </a:lnTo>
                <a:lnTo>
                  <a:pt x="500630" y="45034"/>
                </a:lnTo>
                <a:lnTo>
                  <a:pt x="559621" y="46621"/>
                </a:lnTo>
                <a:lnTo>
                  <a:pt x="618511" y="44729"/>
                </a:lnTo>
                <a:lnTo>
                  <a:pt x="677439" y="44564"/>
                </a:lnTo>
                <a:lnTo>
                  <a:pt x="736469" y="48399"/>
                </a:lnTo>
                <a:lnTo>
                  <a:pt x="795371" y="47383"/>
                </a:lnTo>
                <a:lnTo>
                  <a:pt x="854236" y="43700"/>
                </a:lnTo>
                <a:lnTo>
                  <a:pt x="913164" y="43357"/>
                </a:lnTo>
                <a:lnTo>
                  <a:pt x="972117" y="43967"/>
                </a:lnTo>
                <a:lnTo>
                  <a:pt x="1030994" y="41313"/>
                </a:lnTo>
                <a:lnTo>
                  <a:pt x="1090024" y="44996"/>
                </a:lnTo>
                <a:lnTo>
                  <a:pt x="1148787" y="38049"/>
                </a:lnTo>
                <a:lnTo>
                  <a:pt x="1207766" y="39662"/>
                </a:lnTo>
                <a:lnTo>
                  <a:pt x="1266770" y="43129"/>
                </a:lnTo>
                <a:lnTo>
                  <a:pt x="1325647" y="40576"/>
                </a:lnTo>
                <a:lnTo>
                  <a:pt x="1384473" y="35420"/>
                </a:lnTo>
                <a:lnTo>
                  <a:pt x="1443452" y="37439"/>
                </a:lnTo>
                <a:lnTo>
                  <a:pt x="1502444" y="39928"/>
                </a:lnTo>
                <a:lnTo>
                  <a:pt x="1561346" y="38214"/>
                </a:lnTo>
                <a:lnTo>
                  <a:pt x="1620211" y="35242"/>
                </a:lnTo>
                <a:lnTo>
                  <a:pt x="1679139" y="35140"/>
                </a:lnTo>
                <a:lnTo>
                  <a:pt x="1738003" y="32118"/>
                </a:lnTo>
                <a:lnTo>
                  <a:pt x="1797008" y="35090"/>
                </a:lnTo>
                <a:lnTo>
                  <a:pt x="1855897" y="32461"/>
                </a:lnTo>
                <a:lnTo>
                  <a:pt x="1914825" y="31902"/>
                </a:lnTo>
                <a:lnTo>
                  <a:pt x="1973741" y="31026"/>
                </a:lnTo>
                <a:lnTo>
                  <a:pt x="2032758" y="34277"/>
                </a:lnTo>
                <a:lnTo>
                  <a:pt x="2091597" y="29857"/>
                </a:lnTo>
                <a:lnTo>
                  <a:pt x="2150525" y="29298"/>
                </a:lnTo>
                <a:lnTo>
                  <a:pt x="2209516" y="31496"/>
                </a:lnTo>
                <a:lnTo>
                  <a:pt x="2268444" y="30746"/>
                </a:lnTo>
                <a:lnTo>
                  <a:pt x="2327321" y="28371"/>
                </a:lnTo>
                <a:lnTo>
                  <a:pt x="2386364" y="32067"/>
                </a:lnTo>
                <a:lnTo>
                  <a:pt x="2445279" y="31051"/>
                </a:lnTo>
                <a:lnTo>
                  <a:pt x="2488891" y="27012"/>
                </a:lnTo>
                <a:lnTo>
                  <a:pt x="2445368" y="22186"/>
                </a:lnTo>
                <a:lnTo>
                  <a:pt x="2386364" y="25438"/>
                </a:lnTo>
                <a:lnTo>
                  <a:pt x="2327499" y="21958"/>
                </a:lnTo>
                <a:lnTo>
                  <a:pt x="2268495" y="24866"/>
                </a:lnTo>
                <a:lnTo>
                  <a:pt x="2209554" y="25412"/>
                </a:lnTo>
                <a:lnTo>
                  <a:pt x="2150614" y="25488"/>
                </a:lnTo>
                <a:lnTo>
                  <a:pt x="2091749" y="22098"/>
                </a:lnTo>
                <a:lnTo>
                  <a:pt x="2032885" y="19761"/>
                </a:lnTo>
                <a:lnTo>
                  <a:pt x="1973893" y="21564"/>
                </a:lnTo>
                <a:lnTo>
                  <a:pt x="1914940" y="23037"/>
                </a:lnTo>
                <a:lnTo>
                  <a:pt x="1856088" y="18846"/>
                </a:lnTo>
                <a:lnTo>
                  <a:pt x="1797147" y="19100"/>
                </a:lnTo>
                <a:lnTo>
                  <a:pt x="1738156" y="21628"/>
                </a:lnTo>
                <a:lnTo>
                  <a:pt x="1679228" y="21170"/>
                </a:lnTo>
                <a:lnTo>
                  <a:pt x="1620427" y="15379"/>
                </a:lnTo>
                <a:lnTo>
                  <a:pt x="1561473" y="16141"/>
                </a:lnTo>
                <a:lnTo>
                  <a:pt x="1502596" y="13487"/>
                </a:lnTo>
                <a:lnTo>
                  <a:pt x="1443617" y="14579"/>
                </a:lnTo>
                <a:lnTo>
                  <a:pt x="1325660" y="18072"/>
                </a:lnTo>
                <a:lnTo>
                  <a:pt x="1266732" y="18021"/>
                </a:lnTo>
                <a:lnTo>
                  <a:pt x="1207880" y="14147"/>
                </a:lnTo>
                <a:lnTo>
                  <a:pt x="1149015" y="11785"/>
                </a:lnTo>
                <a:lnTo>
                  <a:pt x="1090062" y="12090"/>
                </a:lnTo>
                <a:lnTo>
                  <a:pt x="1031096" y="13398"/>
                </a:lnTo>
                <a:lnTo>
                  <a:pt x="972244" y="10083"/>
                </a:lnTo>
                <a:lnTo>
                  <a:pt x="913202" y="14668"/>
                </a:lnTo>
                <a:lnTo>
                  <a:pt x="854337" y="11645"/>
                </a:lnTo>
                <a:lnTo>
                  <a:pt x="795384" y="12420"/>
                </a:lnTo>
                <a:lnTo>
                  <a:pt x="736532" y="8737"/>
                </a:lnTo>
                <a:lnTo>
                  <a:pt x="677604" y="7975"/>
                </a:lnTo>
                <a:lnTo>
                  <a:pt x="618676" y="7594"/>
                </a:lnTo>
                <a:lnTo>
                  <a:pt x="559761" y="6667"/>
                </a:lnTo>
                <a:lnTo>
                  <a:pt x="500871" y="4838"/>
                </a:lnTo>
                <a:lnTo>
                  <a:pt x="441930" y="4508"/>
                </a:lnTo>
                <a:lnTo>
                  <a:pt x="382939" y="6845"/>
                </a:lnTo>
                <a:lnTo>
                  <a:pt x="324023" y="5575"/>
                </a:lnTo>
                <a:lnTo>
                  <a:pt x="265134" y="2984"/>
                </a:lnTo>
                <a:lnTo>
                  <a:pt x="206193" y="3251"/>
                </a:lnTo>
                <a:lnTo>
                  <a:pt x="147214" y="4851"/>
                </a:lnTo>
                <a:lnTo>
                  <a:pt x="88273" y="4927"/>
                </a:lnTo>
                <a:lnTo>
                  <a:pt x="29447" y="0"/>
                </a:lnTo>
                <a:close/>
              </a:path>
            </a:pathLst>
          </a:custGeom>
          <a:solidFill>
            <a:schemeClr val="accent6">
              <a:lumMod val="75000"/>
            </a:schemeClr>
          </a:solidFill>
        </p:spPr>
        <p:txBody>
          <a:bodyPr wrap="square" lIns="0" tIns="0" rIns="0" bIns="0" rtlCol="0"/>
          <a:lstStyle/>
          <a:p>
            <a:endParaRPr>
              <a:solidFill>
                <a:schemeClr val="accent6">
                  <a:lumMod val="75000"/>
                </a:schemeClr>
              </a:solidFill>
            </a:endParaRPr>
          </a:p>
        </p:txBody>
      </p:sp>
      <p:sp>
        <p:nvSpPr>
          <p:cNvPr id="21" name="object 37"/>
          <p:cNvSpPr/>
          <p:nvPr/>
        </p:nvSpPr>
        <p:spPr>
          <a:xfrm rot="10800000">
            <a:off x="8164421" y="4614215"/>
            <a:ext cx="4174876" cy="91542"/>
          </a:xfrm>
          <a:custGeom>
            <a:avLst/>
            <a:gdLst/>
            <a:ahLst/>
            <a:cxnLst/>
            <a:rect l="l" t="t" r="r" b="b"/>
            <a:pathLst>
              <a:path w="2489200" h="55245">
                <a:moveTo>
                  <a:pt x="29447" y="0"/>
                </a:moveTo>
                <a:lnTo>
                  <a:pt x="0" y="2380"/>
                </a:lnTo>
                <a:lnTo>
                  <a:pt x="0" y="54022"/>
                </a:lnTo>
                <a:lnTo>
                  <a:pt x="29383" y="54902"/>
                </a:lnTo>
                <a:lnTo>
                  <a:pt x="88184" y="48869"/>
                </a:lnTo>
                <a:lnTo>
                  <a:pt x="147163" y="51358"/>
                </a:lnTo>
                <a:lnTo>
                  <a:pt x="206155" y="53251"/>
                </a:lnTo>
                <a:lnTo>
                  <a:pt x="264930" y="46316"/>
                </a:lnTo>
                <a:lnTo>
                  <a:pt x="323858" y="46316"/>
                </a:lnTo>
                <a:lnTo>
                  <a:pt x="382812" y="46951"/>
                </a:lnTo>
                <a:lnTo>
                  <a:pt x="441689" y="44526"/>
                </a:lnTo>
                <a:lnTo>
                  <a:pt x="500630" y="45034"/>
                </a:lnTo>
                <a:lnTo>
                  <a:pt x="559621" y="46621"/>
                </a:lnTo>
                <a:lnTo>
                  <a:pt x="618511" y="44729"/>
                </a:lnTo>
                <a:lnTo>
                  <a:pt x="677439" y="44564"/>
                </a:lnTo>
                <a:lnTo>
                  <a:pt x="736469" y="48399"/>
                </a:lnTo>
                <a:lnTo>
                  <a:pt x="795371" y="47383"/>
                </a:lnTo>
                <a:lnTo>
                  <a:pt x="854236" y="43700"/>
                </a:lnTo>
                <a:lnTo>
                  <a:pt x="913164" y="43357"/>
                </a:lnTo>
                <a:lnTo>
                  <a:pt x="972117" y="43967"/>
                </a:lnTo>
                <a:lnTo>
                  <a:pt x="1030994" y="41313"/>
                </a:lnTo>
                <a:lnTo>
                  <a:pt x="1090024" y="44996"/>
                </a:lnTo>
                <a:lnTo>
                  <a:pt x="1148787" y="38049"/>
                </a:lnTo>
                <a:lnTo>
                  <a:pt x="1207766" y="39662"/>
                </a:lnTo>
                <a:lnTo>
                  <a:pt x="1266770" y="43129"/>
                </a:lnTo>
                <a:lnTo>
                  <a:pt x="1325647" y="40576"/>
                </a:lnTo>
                <a:lnTo>
                  <a:pt x="1384473" y="35420"/>
                </a:lnTo>
                <a:lnTo>
                  <a:pt x="1443452" y="37439"/>
                </a:lnTo>
                <a:lnTo>
                  <a:pt x="1502444" y="39928"/>
                </a:lnTo>
                <a:lnTo>
                  <a:pt x="1561346" y="38214"/>
                </a:lnTo>
                <a:lnTo>
                  <a:pt x="1620211" y="35242"/>
                </a:lnTo>
                <a:lnTo>
                  <a:pt x="1679139" y="35140"/>
                </a:lnTo>
                <a:lnTo>
                  <a:pt x="1738003" y="32118"/>
                </a:lnTo>
                <a:lnTo>
                  <a:pt x="1797008" y="35090"/>
                </a:lnTo>
                <a:lnTo>
                  <a:pt x="1855897" y="32461"/>
                </a:lnTo>
                <a:lnTo>
                  <a:pt x="1914825" y="31902"/>
                </a:lnTo>
                <a:lnTo>
                  <a:pt x="1973741" y="31026"/>
                </a:lnTo>
                <a:lnTo>
                  <a:pt x="2032758" y="34277"/>
                </a:lnTo>
                <a:lnTo>
                  <a:pt x="2091597" y="29857"/>
                </a:lnTo>
                <a:lnTo>
                  <a:pt x="2150525" y="29298"/>
                </a:lnTo>
                <a:lnTo>
                  <a:pt x="2209516" y="31496"/>
                </a:lnTo>
                <a:lnTo>
                  <a:pt x="2268444" y="30746"/>
                </a:lnTo>
                <a:lnTo>
                  <a:pt x="2327321" y="28371"/>
                </a:lnTo>
                <a:lnTo>
                  <a:pt x="2386364" y="32067"/>
                </a:lnTo>
                <a:lnTo>
                  <a:pt x="2445279" y="31051"/>
                </a:lnTo>
                <a:lnTo>
                  <a:pt x="2488891" y="27012"/>
                </a:lnTo>
                <a:lnTo>
                  <a:pt x="2445368" y="22186"/>
                </a:lnTo>
                <a:lnTo>
                  <a:pt x="2386364" y="25438"/>
                </a:lnTo>
                <a:lnTo>
                  <a:pt x="2327499" y="21958"/>
                </a:lnTo>
                <a:lnTo>
                  <a:pt x="2268495" y="24866"/>
                </a:lnTo>
                <a:lnTo>
                  <a:pt x="2209554" y="25412"/>
                </a:lnTo>
                <a:lnTo>
                  <a:pt x="2150614" y="25488"/>
                </a:lnTo>
                <a:lnTo>
                  <a:pt x="2091749" y="22098"/>
                </a:lnTo>
                <a:lnTo>
                  <a:pt x="2032885" y="19761"/>
                </a:lnTo>
                <a:lnTo>
                  <a:pt x="1973893" y="21564"/>
                </a:lnTo>
                <a:lnTo>
                  <a:pt x="1914940" y="23037"/>
                </a:lnTo>
                <a:lnTo>
                  <a:pt x="1856088" y="18846"/>
                </a:lnTo>
                <a:lnTo>
                  <a:pt x="1797147" y="19100"/>
                </a:lnTo>
                <a:lnTo>
                  <a:pt x="1738156" y="21628"/>
                </a:lnTo>
                <a:lnTo>
                  <a:pt x="1679228" y="21170"/>
                </a:lnTo>
                <a:lnTo>
                  <a:pt x="1620427" y="15379"/>
                </a:lnTo>
                <a:lnTo>
                  <a:pt x="1561473" y="16141"/>
                </a:lnTo>
                <a:lnTo>
                  <a:pt x="1502596" y="13487"/>
                </a:lnTo>
                <a:lnTo>
                  <a:pt x="1443617" y="14579"/>
                </a:lnTo>
                <a:lnTo>
                  <a:pt x="1325660" y="18072"/>
                </a:lnTo>
                <a:lnTo>
                  <a:pt x="1266732" y="18021"/>
                </a:lnTo>
                <a:lnTo>
                  <a:pt x="1207880" y="14147"/>
                </a:lnTo>
                <a:lnTo>
                  <a:pt x="1149015" y="11785"/>
                </a:lnTo>
                <a:lnTo>
                  <a:pt x="1090062" y="12090"/>
                </a:lnTo>
                <a:lnTo>
                  <a:pt x="1031096" y="13398"/>
                </a:lnTo>
                <a:lnTo>
                  <a:pt x="972244" y="10083"/>
                </a:lnTo>
                <a:lnTo>
                  <a:pt x="913202" y="14668"/>
                </a:lnTo>
                <a:lnTo>
                  <a:pt x="854337" y="11645"/>
                </a:lnTo>
                <a:lnTo>
                  <a:pt x="795384" y="12420"/>
                </a:lnTo>
                <a:lnTo>
                  <a:pt x="736532" y="8737"/>
                </a:lnTo>
                <a:lnTo>
                  <a:pt x="677604" y="7975"/>
                </a:lnTo>
                <a:lnTo>
                  <a:pt x="618676" y="7594"/>
                </a:lnTo>
                <a:lnTo>
                  <a:pt x="559761" y="6667"/>
                </a:lnTo>
                <a:lnTo>
                  <a:pt x="500871" y="4838"/>
                </a:lnTo>
                <a:lnTo>
                  <a:pt x="441930" y="4508"/>
                </a:lnTo>
                <a:lnTo>
                  <a:pt x="382939" y="6845"/>
                </a:lnTo>
                <a:lnTo>
                  <a:pt x="324023" y="5575"/>
                </a:lnTo>
                <a:lnTo>
                  <a:pt x="265134" y="2984"/>
                </a:lnTo>
                <a:lnTo>
                  <a:pt x="206193" y="3251"/>
                </a:lnTo>
                <a:lnTo>
                  <a:pt x="147214" y="4851"/>
                </a:lnTo>
                <a:lnTo>
                  <a:pt x="88273" y="4927"/>
                </a:lnTo>
                <a:lnTo>
                  <a:pt x="29447" y="0"/>
                </a:lnTo>
                <a:close/>
              </a:path>
            </a:pathLst>
          </a:custGeom>
          <a:solidFill>
            <a:schemeClr val="accent6">
              <a:lumMod val="75000"/>
            </a:schemeClr>
          </a:solidFill>
        </p:spPr>
        <p:txBody>
          <a:bodyPr wrap="square" lIns="0" tIns="0" rIns="0" bIns="0" rtlCol="0"/>
          <a:lstStyle/>
          <a:p>
            <a:endParaRPr>
              <a:solidFill>
                <a:srgbClr val="5C9424"/>
              </a:solidFill>
            </a:endParaRPr>
          </a:p>
        </p:txBody>
      </p:sp>
      <p:sp>
        <p:nvSpPr>
          <p:cNvPr id="22" name="object 37"/>
          <p:cNvSpPr/>
          <p:nvPr/>
        </p:nvSpPr>
        <p:spPr>
          <a:xfrm>
            <a:off x="-132945" y="3126062"/>
            <a:ext cx="3236754" cy="56080"/>
          </a:xfrm>
          <a:custGeom>
            <a:avLst/>
            <a:gdLst/>
            <a:ahLst/>
            <a:cxnLst/>
            <a:rect l="l" t="t" r="r" b="b"/>
            <a:pathLst>
              <a:path w="2489200" h="55245">
                <a:moveTo>
                  <a:pt x="29447" y="0"/>
                </a:moveTo>
                <a:lnTo>
                  <a:pt x="0" y="2380"/>
                </a:lnTo>
                <a:lnTo>
                  <a:pt x="0" y="54022"/>
                </a:lnTo>
                <a:lnTo>
                  <a:pt x="29383" y="54902"/>
                </a:lnTo>
                <a:lnTo>
                  <a:pt x="88184" y="48869"/>
                </a:lnTo>
                <a:lnTo>
                  <a:pt x="147163" y="51358"/>
                </a:lnTo>
                <a:lnTo>
                  <a:pt x="206155" y="53251"/>
                </a:lnTo>
                <a:lnTo>
                  <a:pt x="264930" y="46316"/>
                </a:lnTo>
                <a:lnTo>
                  <a:pt x="323858" y="46316"/>
                </a:lnTo>
                <a:lnTo>
                  <a:pt x="382812" y="46951"/>
                </a:lnTo>
                <a:lnTo>
                  <a:pt x="441689" y="44526"/>
                </a:lnTo>
                <a:lnTo>
                  <a:pt x="500630" y="45034"/>
                </a:lnTo>
                <a:lnTo>
                  <a:pt x="559621" y="46621"/>
                </a:lnTo>
                <a:lnTo>
                  <a:pt x="618511" y="44729"/>
                </a:lnTo>
                <a:lnTo>
                  <a:pt x="677439" y="44564"/>
                </a:lnTo>
                <a:lnTo>
                  <a:pt x="736469" y="48399"/>
                </a:lnTo>
                <a:lnTo>
                  <a:pt x="795371" y="47383"/>
                </a:lnTo>
                <a:lnTo>
                  <a:pt x="854236" y="43700"/>
                </a:lnTo>
                <a:lnTo>
                  <a:pt x="913164" y="43357"/>
                </a:lnTo>
                <a:lnTo>
                  <a:pt x="972117" y="43967"/>
                </a:lnTo>
                <a:lnTo>
                  <a:pt x="1030994" y="41313"/>
                </a:lnTo>
                <a:lnTo>
                  <a:pt x="1090024" y="44996"/>
                </a:lnTo>
                <a:lnTo>
                  <a:pt x="1148787" y="38049"/>
                </a:lnTo>
                <a:lnTo>
                  <a:pt x="1207766" y="39662"/>
                </a:lnTo>
                <a:lnTo>
                  <a:pt x="1266770" y="43129"/>
                </a:lnTo>
                <a:lnTo>
                  <a:pt x="1325647" y="40576"/>
                </a:lnTo>
                <a:lnTo>
                  <a:pt x="1384473" y="35420"/>
                </a:lnTo>
                <a:lnTo>
                  <a:pt x="1443452" y="37439"/>
                </a:lnTo>
                <a:lnTo>
                  <a:pt x="1502444" y="39928"/>
                </a:lnTo>
                <a:lnTo>
                  <a:pt x="1561346" y="38214"/>
                </a:lnTo>
                <a:lnTo>
                  <a:pt x="1620211" y="35242"/>
                </a:lnTo>
                <a:lnTo>
                  <a:pt x="1679139" y="35140"/>
                </a:lnTo>
                <a:lnTo>
                  <a:pt x="1738003" y="32118"/>
                </a:lnTo>
                <a:lnTo>
                  <a:pt x="1797008" y="35090"/>
                </a:lnTo>
                <a:lnTo>
                  <a:pt x="1855897" y="32461"/>
                </a:lnTo>
                <a:lnTo>
                  <a:pt x="1914825" y="31902"/>
                </a:lnTo>
                <a:lnTo>
                  <a:pt x="1973741" y="31026"/>
                </a:lnTo>
                <a:lnTo>
                  <a:pt x="2032758" y="34277"/>
                </a:lnTo>
                <a:lnTo>
                  <a:pt x="2091597" y="29857"/>
                </a:lnTo>
                <a:lnTo>
                  <a:pt x="2150525" y="29298"/>
                </a:lnTo>
                <a:lnTo>
                  <a:pt x="2209516" y="31496"/>
                </a:lnTo>
                <a:lnTo>
                  <a:pt x="2268444" y="30746"/>
                </a:lnTo>
                <a:lnTo>
                  <a:pt x="2327321" y="28371"/>
                </a:lnTo>
                <a:lnTo>
                  <a:pt x="2386364" y="32067"/>
                </a:lnTo>
                <a:lnTo>
                  <a:pt x="2445279" y="31051"/>
                </a:lnTo>
                <a:lnTo>
                  <a:pt x="2488891" y="27012"/>
                </a:lnTo>
                <a:lnTo>
                  <a:pt x="2445368" y="22186"/>
                </a:lnTo>
                <a:lnTo>
                  <a:pt x="2386364" y="25438"/>
                </a:lnTo>
                <a:lnTo>
                  <a:pt x="2327499" y="21958"/>
                </a:lnTo>
                <a:lnTo>
                  <a:pt x="2268495" y="24866"/>
                </a:lnTo>
                <a:lnTo>
                  <a:pt x="2209554" y="25412"/>
                </a:lnTo>
                <a:lnTo>
                  <a:pt x="2150614" y="25488"/>
                </a:lnTo>
                <a:lnTo>
                  <a:pt x="2091749" y="22098"/>
                </a:lnTo>
                <a:lnTo>
                  <a:pt x="2032885" y="19761"/>
                </a:lnTo>
                <a:lnTo>
                  <a:pt x="1973893" y="21564"/>
                </a:lnTo>
                <a:lnTo>
                  <a:pt x="1914940" y="23037"/>
                </a:lnTo>
                <a:lnTo>
                  <a:pt x="1856088" y="18846"/>
                </a:lnTo>
                <a:lnTo>
                  <a:pt x="1797147" y="19100"/>
                </a:lnTo>
                <a:lnTo>
                  <a:pt x="1738156" y="21628"/>
                </a:lnTo>
                <a:lnTo>
                  <a:pt x="1679228" y="21170"/>
                </a:lnTo>
                <a:lnTo>
                  <a:pt x="1620427" y="15379"/>
                </a:lnTo>
                <a:lnTo>
                  <a:pt x="1561473" y="16141"/>
                </a:lnTo>
                <a:lnTo>
                  <a:pt x="1502596" y="13487"/>
                </a:lnTo>
                <a:lnTo>
                  <a:pt x="1443617" y="14579"/>
                </a:lnTo>
                <a:lnTo>
                  <a:pt x="1325660" y="18072"/>
                </a:lnTo>
                <a:lnTo>
                  <a:pt x="1266732" y="18021"/>
                </a:lnTo>
                <a:lnTo>
                  <a:pt x="1207880" y="14147"/>
                </a:lnTo>
                <a:lnTo>
                  <a:pt x="1149015" y="11785"/>
                </a:lnTo>
                <a:lnTo>
                  <a:pt x="1090062" y="12090"/>
                </a:lnTo>
                <a:lnTo>
                  <a:pt x="1031096" y="13398"/>
                </a:lnTo>
                <a:lnTo>
                  <a:pt x="972244" y="10083"/>
                </a:lnTo>
                <a:lnTo>
                  <a:pt x="913202" y="14668"/>
                </a:lnTo>
                <a:lnTo>
                  <a:pt x="854337" y="11645"/>
                </a:lnTo>
                <a:lnTo>
                  <a:pt x="795384" y="12420"/>
                </a:lnTo>
                <a:lnTo>
                  <a:pt x="736532" y="8737"/>
                </a:lnTo>
                <a:lnTo>
                  <a:pt x="677604" y="7975"/>
                </a:lnTo>
                <a:lnTo>
                  <a:pt x="618676" y="7594"/>
                </a:lnTo>
                <a:lnTo>
                  <a:pt x="559761" y="6667"/>
                </a:lnTo>
                <a:lnTo>
                  <a:pt x="500871" y="4838"/>
                </a:lnTo>
                <a:lnTo>
                  <a:pt x="441930" y="4508"/>
                </a:lnTo>
                <a:lnTo>
                  <a:pt x="382939" y="6845"/>
                </a:lnTo>
                <a:lnTo>
                  <a:pt x="324023" y="5575"/>
                </a:lnTo>
                <a:lnTo>
                  <a:pt x="265134" y="2984"/>
                </a:lnTo>
                <a:lnTo>
                  <a:pt x="206193" y="3251"/>
                </a:lnTo>
                <a:lnTo>
                  <a:pt x="147214" y="4851"/>
                </a:lnTo>
                <a:lnTo>
                  <a:pt x="88273" y="4927"/>
                </a:lnTo>
                <a:lnTo>
                  <a:pt x="29447" y="0"/>
                </a:lnTo>
                <a:close/>
              </a:path>
            </a:pathLst>
          </a:custGeom>
          <a:solidFill>
            <a:schemeClr val="accent6">
              <a:lumMod val="75000"/>
            </a:schemeClr>
          </a:solidFill>
        </p:spPr>
        <p:txBody>
          <a:bodyPr wrap="square" lIns="0" tIns="0" rIns="0" bIns="0" rtlCol="0"/>
          <a:lstStyle/>
          <a:p>
            <a:endParaRPr>
              <a:solidFill>
                <a:srgbClr val="5C9424"/>
              </a:solidFill>
            </a:endParaRPr>
          </a:p>
        </p:txBody>
      </p:sp>
      <p:grpSp>
        <p:nvGrpSpPr>
          <p:cNvPr id="23" name="object 9"/>
          <p:cNvGrpSpPr/>
          <p:nvPr/>
        </p:nvGrpSpPr>
        <p:grpSpPr>
          <a:xfrm>
            <a:off x="4520854" y="2225525"/>
            <a:ext cx="3523972" cy="3523871"/>
            <a:chOff x="2654453" y="2860700"/>
            <a:chExt cx="3470616" cy="3470516"/>
          </a:xfrm>
        </p:grpSpPr>
        <p:sp>
          <p:nvSpPr>
            <p:cNvPr id="24" name="object 10"/>
            <p:cNvSpPr/>
            <p:nvPr/>
          </p:nvSpPr>
          <p:spPr>
            <a:xfrm>
              <a:off x="2726348" y="2860700"/>
              <a:ext cx="2113915" cy="1174115"/>
            </a:xfrm>
            <a:custGeom>
              <a:avLst/>
              <a:gdLst/>
              <a:ahLst/>
              <a:cxnLst/>
              <a:rect l="l" t="t" r="r" b="b"/>
              <a:pathLst>
                <a:path w="2113915" h="1174114">
                  <a:moveTo>
                    <a:pt x="1586344" y="0"/>
                  </a:moveTo>
                  <a:lnTo>
                    <a:pt x="1535569" y="762"/>
                  </a:lnTo>
                  <a:lnTo>
                    <a:pt x="1485175" y="3035"/>
                  </a:lnTo>
                  <a:lnTo>
                    <a:pt x="1435182" y="6797"/>
                  </a:lnTo>
                  <a:lnTo>
                    <a:pt x="1385613" y="12026"/>
                  </a:lnTo>
                  <a:lnTo>
                    <a:pt x="1336489" y="18700"/>
                  </a:lnTo>
                  <a:lnTo>
                    <a:pt x="1287832" y="26798"/>
                  </a:lnTo>
                  <a:lnTo>
                    <a:pt x="1239663" y="36297"/>
                  </a:lnTo>
                  <a:lnTo>
                    <a:pt x="1192006" y="47177"/>
                  </a:lnTo>
                  <a:lnTo>
                    <a:pt x="1144880" y="59414"/>
                  </a:lnTo>
                  <a:lnTo>
                    <a:pt x="1098309" y="72987"/>
                  </a:lnTo>
                  <a:lnTo>
                    <a:pt x="1052313" y="87876"/>
                  </a:lnTo>
                  <a:lnTo>
                    <a:pt x="1006915" y="104056"/>
                  </a:lnTo>
                  <a:lnTo>
                    <a:pt x="962137" y="121508"/>
                  </a:lnTo>
                  <a:lnTo>
                    <a:pt x="917999" y="140209"/>
                  </a:lnTo>
                  <a:lnTo>
                    <a:pt x="874525" y="160137"/>
                  </a:lnTo>
                  <a:lnTo>
                    <a:pt x="831735" y="181271"/>
                  </a:lnTo>
                  <a:lnTo>
                    <a:pt x="789652" y="203589"/>
                  </a:lnTo>
                  <a:lnTo>
                    <a:pt x="748296" y="227068"/>
                  </a:lnTo>
                  <a:lnTo>
                    <a:pt x="707691" y="251688"/>
                  </a:lnTo>
                  <a:lnTo>
                    <a:pt x="667858" y="277427"/>
                  </a:lnTo>
                  <a:lnTo>
                    <a:pt x="628818" y="304261"/>
                  </a:lnTo>
                  <a:lnTo>
                    <a:pt x="590594" y="332171"/>
                  </a:lnTo>
                  <a:lnTo>
                    <a:pt x="553207" y="361134"/>
                  </a:lnTo>
                  <a:lnTo>
                    <a:pt x="516678" y="391128"/>
                  </a:lnTo>
                  <a:lnTo>
                    <a:pt x="481030" y="422132"/>
                  </a:lnTo>
                  <a:lnTo>
                    <a:pt x="446285" y="454123"/>
                  </a:lnTo>
                  <a:lnTo>
                    <a:pt x="412464" y="487080"/>
                  </a:lnTo>
                  <a:lnTo>
                    <a:pt x="379589" y="520981"/>
                  </a:lnTo>
                  <a:lnTo>
                    <a:pt x="347681" y="555805"/>
                  </a:lnTo>
                  <a:lnTo>
                    <a:pt x="316763" y="591529"/>
                  </a:lnTo>
                  <a:lnTo>
                    <a:pt x="286856" y="628132"/>
                  </a:lnTo>
                  <a:lnTo>
                    <a:pt x="257983" y="665592"/>
                  </a:lnTo>
                  <a:lnTo>
                    <a:pt x="230164" y="703887"/>
                  </a:lnTo>
                  <a:lnTo>
                    <a:pt x="203421" y="742996"/>
                  </a:lnTo>
                  <a:lnTo>
                    <a:pt x="177777" y="782896"/>
                  </a:lnTo>
                  <a:lnTo>
                    <a:pt x="153253" y="823566"/>
                  </a:lnTo>
                  <a:lnTo>
                    <a:pt x="129871" y="864984"/>
                  </a:lnTo>
                  <a:lnTo>
                    <a:pt x="107653" y="907129"/>
                  </a:lnTo>
                  <a:lnTo>
                    <a:pt x="86620" y="949977"/>
                  </a:lnTo>
                  <a:lnTo>
                    <a:pt x="66795" y="993509"/>
                  </a:lnTo>
                  <a:lnTo>
                    <a:pt x="48198" y="1037701"/>
                  </a:lnTo>
                  <a:lnTo>
                    <a:pt x="30852" y="1082533"/>
                  </a:lnTo>
                  <a:lnTo>
                    <a:pt x="14779" y="1127981"/>
                  </a:lnTo>
                  <a:lnTo>
                    <a:pt x="0" y="1174026"/>
                  </a:lnTo>
                  <a:lnTo>
                    <a:pt x="26242" y="1142631"/>
                  </a:lnTo>
                  <a:lnTo>
                    <a:pt x="53658" y="1112592"/>
                  </a:lnTo>
                  <a:lnTo>
                    <a:pt x="82237" y="1083940"/>
                  </a:lnTo>
                  <a:lnTo>
                    <a:pt x="111970" y="1056711"/>
                  </a:lnTo>
                  <a:lnTo>
                    <a:pt x="142846" y="1030939"/>
                  </a:lnTo>
                  <a:lnTo>
                    <a:pt x="174857" y="1006658"/>
                  </a:lnTo>
                  <a:lnTo>
                    <a:pt x="207993" y="983902"/>
                  </a:lnTo>
                  <a:lnTo>
                    <a:pt x="242245" y="962706"/>
                  </a:lnTo>
                  <a:lnTo>
                    <a:pt x="277602" y="943102"/>
                  </a:lnTo>
                  <a:lnTo>
                    <a:pt x="314055" y="925126"/>
                  </a:lnTo>
                  <a:lnTo>
                    <a:pt x="351594" y="908812"/>
                  </a:lnTo>
                  <a:lnTo>
                    <a:pt x="390211" y="894193"/>
                  </a:lnTo>
                  <a:lnTo>
                    <a:pt x="429895" y="881305"/>
                  </a:lnTo>
                  <a:lnTo>
                    <a:pt x="470637" y="870180"/>
                  </a:lnTo>
                  <a:lnTo>
                    <a:pt x="512426" y="860854"/>
                  </a:lnTo>
                  <a:lnTo>
                    <a:pt x="555255" y="853360"/>
                  </a:lnTo>
                  <a:lnTo>
                    <a:pt x="599112" y="847733"/>
                  </a:lnTo>
                  <a:lnTo>
                    <a:pt x="643989" y="844006"/>
                  </a:lnTo>
                  <a:lnTo>
                    <a:pt x="689875" y="842214"/>
                  </a:lnTo>
                  <a:lnTo>
                    <a:pt x="736762" y="842391"/>
                  </a:lnTo>
                  <a:lnTo>
                    <a:pt x="784639" y="844572"/>
                  </a:lnTo>
                  <a:lnTo>
                    <a:pt x="833497" y="848789"/>
                  </a:lnTo>
                  <a:lnTo>
                    <a:pt x="883327" y="855078"/>
                  </a:lnTo>
                  <a:lnTo>
                    <a:pt x="934118" y="863472"/>
                  </a:lnTo>
                  <a:lnTo>
                    <a:pt x="985862" y="874007"/>
                  </a:lnTo>
                  <a:lnTo>
                    <a:pt x="1038548" y="886715"/>
                  </a:lnTo>
                  <a:lnTo>
                    <a:pt x="1092167" y="901631"/>
                  </a:lnTo>
                  <a:lnTo>
                    <a:pt x="1146710" y="918789"/>
                  </a:lnTo>
                  <a:lnTo>
                    <a:pt x="1202167" y="938223"/>
                  </a:lnTo>
                  <a:lnTo>
                    <a:pt x="1258527" y="959968"/>
                  </a:lnTo>
                  <a:lnTo>
                    <a:pt x="1315783" y="984058"/>
                  </a:lnTo>
                  <a:lnTo>
                    <a:pt x="1373924" y="1010526"/>
                  </a:lnTo>
                  <a:lnTo>
                    <a:pt x="1373936" y="1010310"/>
                  </a:lnTo>
                  <a:lnTo>
                    <a:pt x="1423923" y="1029317"/>
                  </a:lnTo>
                  <a:lnTo>
                    <a:pt x="1476168" y="1043397"/>
                  </a:lnTo>
                  <a:lnTo>
                    <a:pt x="1530399" y="1052099"/>
                  </a:lnTo>
                  <a:lnTo>
                    <a:pt x="1586344" y="1055077"/>
                  </a:lnTo>
                  <a:lnTo>
                    <a:pt x="1634358" y="1052921"/>
                  </a:lnTo>
                  <a:lnTo>
                    <a:pt x="1681165" y="1046577"/>
                  </a:lnTo>
                  <a:lnTo>
                    <a:pt x="1726578" y="1036232"/>
                  </a:lnTo>
                  <a:lnTo>
                    <a:pt x="1770411" y="1022071"/>
                  </a:lnTo>
                  <a:lnTo>
                    <a:pt x="1812478" y="1004281"/>
                  </a:lnTo>
                  <a:lnTo>
                    <a:pt x="1852592" y="983049"/>
                  </a:lnTo>
                  <a:lnTo>
                    <a:pt x="1890567" y="958560"/>
                  </a:lnTo>
                  <a:lnTo>
                    <a:pt x="1926217" y="931001"/>
                  </a:lnTo>
                  <a:lnTo>
                    <a:pt x="1959355" y="900558"/>
                  </a:lnTo>
                  <a:lnTo>
                    <a:pt x="1989797" y="867418"/>
                  </a:lnTo>
                  <a:lnTo>
                    <a:pt x="2017354" y="831767"/>
                  </a:lnTo>
                  <a:lnTo>
                    <a:pt x="2041841" y="793790"/>
                  </a:lnTo>
                  <a:lnTo>
                    <a:pt x="2063072" y="753676"/>
                  </a:lnTo>
                  <a:lnTo>
                    <a:pt x="2080860" y="711609"/>
                  </a:lnTo>
                  <a:lnTo>
                    <a:pt x="2095020" y="667776"/>
                  </a:lnTo>
                  <a:lnTo>
                    <a:pt x="2105365" y="622363"/>
                  </a:lnTo>
                  <a:lnTo>
                    <a:pt x="2111708" y="575558"/>
                  </a:lnTo>
                  <a:lnTo>
                    <a:pt x="2113864" y="527545"/>
                  </a:lnTo>
                  <a:lnTo>
                    <a:pt x="2111708" y="479526"/>
                  </a:lnTo>
                  <a:lnTo>
                    <a:pt x="2105365" y="432716"/>
                  </a:lnTo>
                  <a:lnTo>
                    <a:pt x="2095020" y="387300"/>
                  </a:lnTo>
                  <a:lnTo>
                    <a:pt x="2080860" y="343464"/>
                  </a:lnTo>
                  <a:lnTo>
                    <a:pt x="2063072" y="301395"/>
                  </a:lnTo>
                  <a:lnTo>
                    <a:pt x="2041841" y="261279"/>
                  </a:lnTo>
                  <a:lnTo>
                    <a:pt x="2017354" y="223302"/>
                  </a:lnTo>
                  <a:lnTo>
                    <a:pt x="1989797" y="187651"/>
                  </a:lnTo>
                  <a:lnTo>
                    <a:pt x="1959356" y="154511"/>
                  </a:lnTo>
                  <a:lnTo>
                    <a:pt x="1926217" y="124069"/>
                  </a:lnTo>
                  <a:lnTo>
                    <a:pt x="1890567" y="96511"/>
                  </a:lnTo>
                  <a:lnTo>
                    <a:pt x="1852592" y="72023"/>
                  </a:lnTo>
                  <a:lnTo>
                    <a:pt x="1812478" y="50792"/>
                  </a:lnTo>
                  <a:lnTo>
                    <a:pt x="1770411" y="33003"/>
                  </a:lnTo>
                  <a:lnTo>
                    <a:pt x="1726578" y="18843"/>
                  </a:lnTo>
                  <a:lnTo>
                    <a:pt x="1681165" y="8499"/>
                  </a:lnTo>
                  <a:lnTo>
                    <a:pt x="1634358" y="2155"/>
                  </a:lnTo>
                  <a:lnTo>
                    <a:pt x="1586344" y="0"/>
                  </a:lnTo>
                  <a:close/>
                </a:path>
              </a:pathLst>
            </a:custGeom>
            <a:solidFill>
              <a:srgbClr val="BBD63C"/>
            </a:solidFill>
          </p:spPr>
          <p:txBody>
            <a:bodyPr wrap="square" lIns="0" tIns="0" rIns="0" bIns="0" rtlCol="0"/>
            <a:lstStyle/>
            <a:p>
              <a:endParaRPr>
                <a:solidFill>
                  <a:srgbClr val="283949"/>
                </a:solidFill>
              </a:endParaRPr>
            </a:p>
          </p:txBody>
        </p:sp>
        <p:sp>
          <p:nvSpPr>
            <p:cNvPr id="25" name="object 11"/>
            <p:cNvSpPr/>
            <p:nvPr/>
          </p:nvSpPr>
          <p:spPr>
            <a:xfrm>
              <a:off x="2726347" y="3362040"/>
              <a:ext cx="1374140" cy="673100"/>
            </a:xfrm>
            <a:custGeom>
              <a:avLst/>
              <a:gdLst/>
              <a:ahLst/>
              <a:cxnLst/>
              <a:rect l="l" t="t" r="r" b="b"/>
              <a:pathLst>
                <a:path w="1374139" h="673100">
                  <a:moveTo>
                    <a:pt x="1060119" y="0"/>
                  </a:moveTo>
                  <a:lnTo>
                    <a:pt x="994934" y="5456"/>
                  </a:lnTo>
                  <a:lnTo>
                    <a:pt x="932313" y="13297"/>
                  </a:lnTo>
                  <a:lnTo>
                    <a:pt x="872187" y="23418"/>
                  </a:lnTo>
                  <a:lnTo>
                    <a:pt x="814488" y="35710"/>
                  </a:lnTo>
                  <a:lnTo>
                    <a:pt x="759149" y="50069"/>
                  </a:lnTo>
                  <a:lnTo>
                    <a:pt x="706099" y="66386"/>
                  </a:lnTo>
                  <a:lnTo>
                    <a:pt x="655272" y="84556"/>
                  </a:lnTo>
                  <a:lnTo>
                    <a:pt x="606598" y="104471"/>
                  </a:lnTo>
                  <a:lnTo>
                    <a:pt x="560009" y="126025"/>
                  </a:lnTo>
                  <a:lnTo>
                    <a:pt x="515437" y="149112"/>
                  </a:lnTo>
                  <a:lnTo>
                    <a:pt x="472814" y="173624"/>
                  </a:lnTo>
                  <a:lnTo>
                    <a:pt x="432070" y="199455"/>
                  </a:lnTo>
                  <a:lnTo>
                    <a:pt x="393138" y="226499"/>
                  </a:lnTo>
                  <a:lnTo>
                    <a:pt x="355950" y="254648"/>
                  </a:lnTo>
                  <a:lnTo>
                    <a:pt x="320436" y="283797"/>
                  </a:lnTo>
                  <a:lnTo>
                    <a:pt x="286528" y="313838"/>
                  </a:lnTo>
                  <a:lnTo>
                    <a:pt x="254158" y="344664"/>
                  </a:lnTo>
                  <a:lnTo>
                    <a:pt x="223258" y="376170"/>
                  </a:lnTo>
                  <a:lnTo>
                    <a:pt x="193759" y="408248"/>
                  </a:lnTo>
                  <a:lnTo>
                    <a:pt x="165593" y="440792"/>
                  </a:lnTo>
                  <a:lnTo>
                    <a:pt x="138691" y="473694"/>
                  </a:lnTo>
                  <a:lnTo>
                    <a:pt x="112985" y="506850"/>
                  </a:lnTo>
                  <a:lnTo>
                    <a:pt x="88406" y="540151"/>
                  </a:lnTo>
                  <a:lnTo>
                    <a:pt x="64887" y="573491"/>
                  </a:lnTo>
                  <a:lnTo>
                    <a:pt x="42358" y="606764"/>
                  </a:lnTo>
                  <a:lnTo>
                    <a:pt x="20752" y="639863"/>
                  </a:lnTo>
                  <a:lnTo>
                    <a:pt x="0" y="672680"/>
                  </a:lnTo>
                  <a:lnTo>
                    <a:pt x="26242" y="641286"/>
                  </a:lnTo>
                  <a:lnTo>
                    <a:pt x="53658" y="611247"/>
                  </a:lnTo>
                  <a:lnTo>
                    <a:pt x="82237" y="582595"/>
                  </a:lnTo>
                  <a:lnTo>
                    <a:pt x="111970" y="555367"/>
                  </a:lnTo>
                  <a:lnTo>
                    <a:pt x="142846" y="529595"/>
                  </a:lnTo>
                  <a:lnTo>
                    <a:pt x="174857" y="505314"/>
                  </a:lnTo>
                  <a:lnTo>
                    <a:pt x="207993" y="482559"/>
                  </a:lnTo>
                  <a:lnTo>
                    <a:pt x="242245" y="461362"/>
                  </a:lnTo>
                  <a:lnTo>
                    <a:pt x="277602" y="441759"/>
                  </a:lnTo>
                  <a:lnTo>
                    <a:pt x="314055" y="423784"/>
                  </a:lnTo>
                  <a:lnTo>
                    <a:pt x="351594" y="407470"/>
                  </a:lnTo>
                  <a:lnTo>
                    <a:pt x="390211" y="392852"/>
                  </a:lnTo>
                  <a:lnTo>
                    <a:pt x="429895" y="379964"/>
                  </a:lnTo>
                  <a:lnTo>
                    <a:pt x="470637" y="368840"/>
                  </a:lnTo>
                  <a:lnTo>
                    <a:pt x="512426" y="359515"/>
                  </a:lnTo>
                  <a:lnTo>
                    <a:pt x="555255" y="352021"/>
                  </a:lnTo>
                  <a:lnTo>
                    <a:pt x="599112" y="346395"/>
                  </a:lnTo>
                  <a:lnTo>
                    <a:pt x="643989" y="342668"/>
                  </a:lnTo>
                  <a:lnTo>
                    <a:pt x="689875" y="340877"/>
                  </a:lnTo>
                  <a:lnTo>
                    <a:pt x="736762" y="341055"/>
                  </a:lnTo>
                  <a:lnTo>
                    <a:pt x="784639" y="343236"/>
                  </a:lnTo>
                  <a:lnTo>
                    <a:pt x="833497" y="347454"/>
                  </a:lnTo>
                  <a:lnTo>
                    <a:pt x="883327" y="353743"/>
                  </a:lnTo>
                  <a:lnTo>
                    <a:pt x="934118" y="362138"/>
                  </a:lnTo>
                  <a:lnTo>
                    <a:pt x="985862" y="372673"/>
                  </a:lnTo>
                  <a:lnTo>
                    <a:pt x="1038548" y="385381"/>
                  </a:lnTo>
                  <a:lnTo>
                    <a:pt x="1092167" y="400297"/>
                  </a:lnTo>
                  <a:lnTo>
                    <a:pt x="1146710" y="417456"/>
                  </a:lnTo>
                  <a:lnTo>
                    <a:pt x="1202167" y="436890"/>
                  </a:lnTo>
                  <a:lnTo>
                    <a:pt x="1258527" y="458636"/>
                  </a:lnTo>
                  <a:lnTo>
                    <a:pt x="1315783" y="482725"/>
                  </a:lnTo>
                  <a:lnTo>
                    <a:pt x="1373924" y="509193"/>
                  </a:lnTo>
                  <a:lnTo>
                    <a:pt x="1373936" y="508965"/>
                  </a:lnTo>
                  <a:lnTo>
                    <a:pt x="1332155" y="488205"/>
                  </a:lnTo>
                  <a:lnTo>
                    <a:pt x="1292557" y="464061"/>
                  </a:lnTo>
                  <a:lnTo>
                    <a:pt x="1255346" y="436643"/>
                  </a:lnTo>
                  <a:lnTo>
                    <a:pt x="1220723" y="406150"/>
                  </a:lnTo>
                  <a:lnTo>
                    <a:pt x="1188888" y="372782"/>
                  </a:lnTo>
                  <a:lnTo>
                    <a:pt x="1160044" y="336737"/>
                  </a:lnTo>
                  <a:lnTo>
                    <a:pt x="1134392" y="298214"/>
                  </a:lnTo>
                  <a:lnTo>
                    <a:pt x="1112134" y="257413"/>
                  </a:lnTo>
                  <a:lnTo>
                    <a:pt x="1093470" y="214533"/>
                  </a:lnTo>
                  <a:lnTo>
                    <a:pt x="1078604" y="169772"/>
                  </a:lnTo>
                  <a:lnTo>
                    <a:pt x="1067735" y="123330"/>
                  </a:lnTo>
                  <a:lnTo>
                    <a:pt x="1061066" y="75406"/>
                  </a:lnTo>
                  <a:lnTo>
                    <a:pt x="1058799" y="26200"/>
                  </a:lnTo>
                  <a:lnTo>
                    <a:pt x="1060119" y="0"/>
                  </a:lnTo>
                  <a:close/>
                </a:path>
              </a:pathLst>
            </a:custGeom>
            <a:solidFill>
              <a:srgbClr val="D5DADA"/>
            </a:solidFill>
          </p:spPr>
          <p:txBody>
            <a:bodyPr wrap="square" lIns="0" tIns="0" rIns="0" bIns="0" rtlCol="0"/>
            <a:lstStyle/>
            <a:p>
              <a:endParaRPr>
                <a:solidFill>
                  <a:srgbClr val="283949"/>
                </a:solidFill>
              </a:endParaRPr>
            </a:p>
          </p:txBody>
        </p:sp>
        <p:sp>
          <p:nvSpPr>
            <p:cNvPr id="26" name="object 12"/>
            <p:cNvSpPr/>
            <p:nvPr/>
          </p:nvSpPr>
          <p:spPr>
            <a:xfrm>
              <a:off x="4068013" y="3143364"/>
              <a:ext cx="926376" cy="926414"/>
            </a:xfrm>
            <a:prstGeom prst="rect">
              <a:avLst/>
            </a:prstGeom>
            <a:blipFill>
              <a:blip r:embed="rId3" cstate="print"/>
              <a:stretch>
                <a:fillRect/>
              </a:stretch>
            </a:blipFill>
          </p:spPr>
          <p:txBody>
            <a:bodyPr wrap="square" lIns="0" tIns="0" rIns="0" bIns="0" rtlCol="0"/>
            <a:lstStyle/>
            <a:p>
              <a:endParaRPr>
                <a:solidFill>
                  <a:srgbClr val="283949"/>
                </a:solidFill>
              </a:endParaRPr>
            </a:p>
          </p:txBody>
        </p:sp>
        <p:sp>
          <p:nvSpPr>
            <p:cNvPr id="27" name="object 13"/>
            <p:cNvSpPr/>
            <p:nvPr/>
          </p:nvSpPr>
          <p:spPr>
            <a:xfrm>
              <a:off x="3966406" y="3041937"/>
              <a:ext cx="692785" cy="692785"/>
            </a:xfrm>
            <a:custGeom>
              <a:avLst/>
              <a:gdLst/>
              <a:ahLst/>
              <a:cxnLst/>
              <a:rect l="l" t="t" r="r" b="b"/>
              <a:pathLst>
                <a:path w="692785" h="692785">
                  <a:moveTo>
                    <a:pt x="346290" y="0"/>
                  </a:moveTo>
                  <a:lnTo>
                    <a:pt x="299296" y="3161"/>
                  </a:lnTo>
                  <a:lnTo>
                    <a:pt x="254224" y="12370"/>
                  </a:lnTo>
                  <a:lnTo>
                    <a:pt x="211488" y="27215"/>
                  </a:lnTo>
                  <a:lnTo>
                    <a:pt x="171500" y="47282"/>
                  </a:lnTo>
                  <a:lnTo>
                    <a:pt x="134672" y="72159"/>
                  </a:lnTo>
                  <a:lnTo>
                    <a:pt x="101417" y="101433"/>
                  </a:lnTo>
                  <a:lnTo>
                    <a:pt x="72146" y="134691"/>
                  </a:lnTo>
                  <a:lnTo>
                    <a:pt x="47273" y="171521"/>
                  </a:lnTo>
                  <a:lnTo>
                    <a:pt x="27209" y="211510"/>
                  </a:lnTo>
                  <a:lnTo>
                    <a:pt x="12368" y="254245"/>
                  </a:lnTo>
                  <a:lnTo>
                    <a:pt x="3160" y="299314"/>
                  </a:lnTo>
                  <a:lnTo>
                    <a:pt x="0" y="346303"/>
                  </a:lnTo>
                  <a:lnTo>
                    <a:pt x="3160" y="393293"/>
                  </a:lnTo>
                  <a:lnTo>
                    <a:pt x="12368" y="438361"/>
                  </a:lnTo>
                  <a:lnTo>
                    <a:pt x="27209" y="481096"/>
                  </a:lnTo>
                  <a:lnTo>
                    <a:pt x="47273" y="521085"/>
                  </a:lnTo>
                  <a:lnTo>
                    <a:pt x="72146" y="557915"/>
                  </a:lnTo>
                  <a:lnTo>
                    <a:pt x="101417" y="591173"/>
                  </a:lnTo>
                  <a:lnTo>
                    <a:pt x="134672" y="620447"/>
                  </a:lnTo>
                  <a:lnTo>
                    <a:pt x="171500" y="645324"/>
                  </a:lnTo>
                  <a:lnTo>
                    <a:pt x="211488" y="665391"/>
                  </a:lnTo>
                  <a:lnTo>
                    <a:pt x="254224" y="680236"/>
                  </a:lnTo>
                  <a:lnTo>
                    <a:pt x="299296" y="689445"/>
                  </a:lnTo>
                  <a:lnTo>
                    <a:pt x="346290" y="692607"/>
                  </a:lnTo>
                  <a:lnTo>
                    <a:pt x="393276" y="689445"/>
                  </a:lnTo>
                  <a:lnTo>
                    <a:pt x="438341" y="680236"/>
                  </a:lnTo>
                  <a:lnTo>
                    <a:pt x="481072" y="665391"/>
                  </a:lnTo>
                  <a:lnTo>
                    <a:pt x="521057" y="645324"/>
                  </a:lnTo>
                  <a:lnTo>
                    <a:pt x="557883" y="620447"/>
                  </a:lnTo>
                  <a:lnTo>
                    <a:pt x="591137" y="591173"/>
                  </a:lnTo>
                  <a:lnTo>
                    <a:pt x="620407" y="557915"/>
                  </a:lnTo>
                  <a:lnTo>
                    <a:pt x="645280" y="521085"/>
                  </a:lnTo>
                  <a:lnTo>
                    <a:pt x="665345" y="481096"/>
                  </a:lnTo>
                  <a:lnTo>
                    <a:pt x="680187" y="438361"/>
                  </a:lnTo>
                  <a:lnTo>
                    <a:pt x="689395" y="393293"/>
                  </a:lnTo>
                  <a:lnTo>
                    <a:pt x="692556" y="346303"/>
                  </a:lnTo>
                  <a:lnTo>
                    <a:pt x="689395" y="299314"/>
                  </a:lnTo>
                  <a:lnTo>
                    <a:pt x="680187" y="254245"/>
                  </a:lnTo>
                  <a:lnTo>
                    <a:pt x="665345" y="211510"/>
                  </a:lnTo>
                  <a:lnTo>
                    <a:pt x="645280" y="171521"/>
                  </a:lnTo>
                  <a:lnTo>
                    <a:pt x="620407" y="134691"/>
                  </a:lnTo>
                  <a:lnTo>
                    <a:pt x="591137" y="101433"/>
                  </a:lnTo>
                  <a:lnTo>
                    <a:pt x="557883" y="72159"/>
                  </a:lnTo>
                  <a:lnTo>
                    <a:pt x="521057" y="47282"/>
                  </a:lnTo>
                  <a:lnTo>
                    <a:pt x="481072" y="27215"/>
                  </a:lnTo>
                  <a:lnTo>
                    <a:pt x="438341" y="12370"/>
                  </a:lnTo>
                  <a:lnTo>
                    <a:pt x="393276" y="3161"/>
                  </a:lnTo>
                  <a:lnTo>
                    <a:pt x="346290" y="0"/>
                  </a:lnTo>
                  <a:close/>
                </a:path>
              </a:pathLst>
            </a:custGeom>
            <a:solidFill>
              <a:srgbClr val="FFFFFF"/>
            </a:solidFill>
          </p:spPr>
          <p:txBody>
            <a:bodyPr wrap="square" lIns="0" tIns="0" rIns="0" bIns="0" rtlCol="0"/>
            <a:lstStyle/>
            <a:p>
              <a:endParaRPr>
                <a:solidFill>
                  <a:srgbClr val="283949"/>
                </a:solidFill>
              </a:endParaRPr>
            </a:p>
          </p:txBody>
        </p:sp>
        <p:sp>
          <p:nvSpPr>
            <p:cNvPr id="28" name="object 14"/>
            <p:cNvSpPr/>
            <p:nvPr/>
          </p:nvSpPr>
          <p:spPr>
            <a:xfrm>
              <a:off x="4796904" y="2932590"/>
              <a:ext cx="1174115" cy="2113915"/>
            </a:xfrm>
            <a:custGeom>
              <a:avLst/>
              <a:gdLst/>
              <a:ahLst/>
              <a:cxnLst/>
              <a:rect l="l" t="t" r="r" b="b"/>
              <a:pathLst>
                <a:path w="1174114" h="2113915">
                  <a:moveTo>
                    <a:pt x="0" y="0"/>
                  </a:moveTo>
                  <a:lnTo>
                    <a:pt x="31394" y="26244"/>
                  </a:lnTo>
                  <a:lnTo>
                    <a:pt x="61433" y="53661"/>
                  </a:lnTo>
                  <a:lnTo>
                    <a:pt x="90084" y="82241"/>
                  </a:lnTo>
                  <a:lnTo>
                    <a:pt x="117313" y="111975"/>
                  </a:lnTo>
                  <a:lnTo>
                    <a:pt x="143084" y="142853"/>
                  </a:lnTo>
                  <a:lnTo>
                    <a:pt x="167364" y="174865"/>
                  </a:lnTo>
                  <a:lnTo>
                    <a:pt x="190120" y="208003"/>
                  </a:lnTo>
                  <a:lnTo>
                    <a:pt x="211316" y="242256"/>
                  </a:lnTo>
                  <a:lnTo>
                    <a:pt x="230918" y="277614"/>
                  </a:lnTo>
                  <a:lnTo>
                    <a:pt x="248893" y="314068"/>
                  </a:lnTo>
                  <a:lnTo>
                    <a:pt x="265207" y="351609"/>
                  </a:lnTo>
                  <a:lnTo>
                    <a:pt x="279824" y="390227"/>
                  </a:lnTo>
                  <a:lnTo>
                    <a:pt x="292712" y="429912"/>
                  </a:lnTo>
                  <a:lnTo>
                    <a:pt x="303836" y="470655"/>
                  </a:lnTo>
                  <a:lnTo>
                    <a:pt x="313161" y="512446"/>
                  </a:lnTo>
                  <a:lnTo>
                    <a:pt x="320654" y="555275"/>
                  </a:lnTo>
                  <a:lnTo>
                    <a:pt x="326280" y="599133"/>
                  </a:lnTo>
                  <a:lnTo>
                    <a:pt x="330006" y="644011"/>
                  </a:lnTo>
                  <a:lnTo>
                    <a:pt x="331797" y="689898"/>
                  </a:lnTo>
                  <a:lnTo>
                    <a:pt x="331619" y="736785"/>
                  </a:lnTo>
                  <a:lnTo>
                    <a:pt x="329439" y="784662"/>
                  </a:lnTo>
                  <a:lnTo>
                    <a:pt x="325221" y="833521"/>
                  </a:lnTo>
                  <a:lnTo>
                    <a:pt x="318931" y="883350"/>
                  </a:lnTo>
                  <a:lnTo>
                    <a:pt x="310537" y="934141"/>
                  </a:lnTo>
                  <a:lnTo>
                    <a:pt x="300002" y="985884"/>
                  </a:lnTo>
                  <a:lnTo>
                    <a:pt x="287294" y="1038570"/>
                  </a:lnTo>
                  <a:lnTo>
                    <a:pt x="272378" y="1092188"/>
                  </a:lnTo>
                  <a:lnTo>
                    <a:pt x="255220" y="1146730"/>
                  </a:lnTo>
                  <a:lnTo>
                    <a:pt x="235787" y="1202185"/>
                  </a:lnTo>
                  <a:lnTo>
                    <a:pt x="214042" y="1258544"/>
                  </a:lnTo>
                  <a:lnTo>
                    <a:pt x="189954" y="1315798"/>
                  </a:lnTo>
                  <a:lnTo>
                    <a:pt x="163487" y="1373936"/>
                  </a:lnTo>
                  <a:lnTo>
                    <a:pt x="163804" y="1373936"/>
                  </a:lnTo>
                  <a:lnTo>
                    <a:pt x="144701" y="1423929"/>
                  </a:lnTo>
                  <a:lnTo>
                    <a:pt x="130621" y="1476176"/>
                  </a:lnTo>
                  <a:lnTo>
                    <a:pt x="121915" y="1530411"/>
                  </a:lnTo>
                  <a:lnTo>
                    <a:pt x="118935" y="1586369"/>
                  </a:lnTo>
                  <a:lnTo>
                    <a:pt x="121091" y="1634384"/>
                  </a:lnTo>
                  <a:lnTo>
                    <a:pt x="127435" y="1681190"/>
                  </a:lnTo>
                  <a:lnTo>
                    <a:pt x="137781" y="1726603"/>
                  </a:lnTo>
                  <a:lnTo>
                    <a:pt x="151941" y="1770435"/>
                  </a:lnTo>
                  <a:lnTo>
                    <a:pt x="169731" y="1812501"/>
                  </a:lnTo>
                  <a:lnTo>
                    <a:pt x="190964" y="1852614"/>
                  </a:lnTo>
                  <a:lnTo>
                    <a:pt x="215453" y="1890588"/>
                  </a:lnTo>
                  <a:lnTo>
                    <a:pt x="243012" y="1926237"/>
                  </a:lnTo>
                  <a:lnTo>
                    <a:pt x="273454" y="1959375"/>
                  </a:lnTo>
                  <a:lnTo>
                    <a:pt x="306594" y="1989815"/>
                  </a:lnTo>
                  <a:lnTo>
                    <a:pt x="342246" y="2017371"/>
                  </a:lnTo>
                  <a:lnTo>
                    <a:pt x="380222" y="2041857"/>
                  </a:lnTo>
                  <a:lnTo>
                    <a:pt x="420337" y="2063087"/>
                  </a:lnTo>
                  <a:lnTo>
                    <a:pt x="462404" y="2080875"/>
                  </a:lnTo>
                  <a:lnTo>
                    <a:pt x="506236" y="2095034"/>
                  </a:lnTo>
                  <a:lnTo>
                    <a:pt x="551649" y="2105378"/>
                  </a:lnTo>
                  <a:lnTo>
                    <a:pt x="598455" y="2111721"/>
                  </a:lnTo>
                  <a:lnTo>
                    <a:pt x="646468" y="2113876"/>
                  </a:lnTo>
                  <a:lnTo>
                    <a:pt x="694486" y="2111721"/>
                  </a:lnTo>
                  <a:lnTo>
                    <a:pt x="741297" y="2105378"/>
                  </a:lnTo>
                  <a:lnTo>
                    <a:pt x="786713" y="2095034"/>
                  </a:lnTo>
                  <a:lnTo>
                    <a:pt x="830549" y="2080875"/>
                  </a:lnTo>
                  <a:lnTo>
                    <a:pt x="872617" y="2063087"/>
                  </a:lnTo>
                  <a:lnTo>
                    <a:pt x="912733" y="2041857"/>
                  </a:lnTo>
                  <a:lnTo>
                    <a:pt x="950710" y="2017371"/>
                  </a:lnTo>
                  <a:lnTo>
                    <a:pt x="986362" y="1989815"/>
                  </a:lnTo>
                  <a:lnTo>
                    <a:pt x="1019502" y="1959375"/>
                  </a:lnTo>
                  <a:lnTo>
                    <a:pt x="1049944" y="1926237"/>
                  </a:lnTo>
                  <a:lnTo>
                    <a:pt x="1077502" y="1890588"/>
                  </a:lnTo>
                  <a:lnTo>
                    <a:pt x="1101989" y="1852614"/>
                  </a:lnTo>
                  <a:lnTo>
                    <a:pt x="1123221" y="1812501"/>
                  </a:lnTo>
                  <a:lnTo>
                    <a:pt x="1141009" y="1770435"/>
                  </a:lnTo>
                  <a:lnTo>
                    <a:pt x="1155169" y="1726603"/>
                  </a:lnTo>
                  <a:lnTo>
                    <a:pt x="1165514" y="1681190"/>
                  </a:lnTo>
                  <a:lnTo>
                    <a:pt x="1171857" y="1634384"/>
                  </a:lnTo>
                  <a:lnTo>
                    <a:pt x="1174013" y="1586369"/>
                  </a:lnTo>
                  <a:lnTo>
                    <a:pt x="1173250" y="1535595"/>
                  </a:lnTo>
                  <a:lnTo>
                    <a:pt x="1170977" y="1485200"/>
                  </a:lnTo>
                  <a:lnTo>
                    <a:pt x="1167215" y="1435208"/>
                  </a:lnTo>
                  <a:lnTo>
                    <a:pt x="1161987" y="1385638"/>
                  </a:lnTo>
                  <a:lnTo>
                    <a:pt x="1155312" y="1336514"/>
                  </a:lnTo>
                  <a:lnTo>
                    <a:pt x="1147215" y="1287857"/>
                  </a:lnTo>
                  <a:lnTo>
                    <a:pt x="1137716" y="1239688"/>
                  </a:lnTo>
                  <a:lnTo>
                    <a:pt x="1126837" y="1192030"/>
                  </a:lnTo>
                  <a:lnTo>
                    <a:pt x="1114600" y="1144904"/>
                  </a:lnTo>
                  <a:lnTo>
                    <a:pt x="1101027" y="1098332"/>
                  </a:lnTo>
                  <a:lnTo>
                    <a:pt x="1086139" y="1052336"/>
                  </a:lnTo>
                  <a:lnTo>
                    <a:pt x="1069958" y="1006938"/>
                  </a:lnTo>
                  <a:lnTo>
                    <a:pt x="1052507" y="962159"/>
                  </a:lnTo>
                  <a:lnTo>
                    <a:pt x="1033806" y="918021"/>
                  </a:lnTo>
                  <a:lnTo>
                    <a:pt x="1013879" y="874546"/>
                  </a:lnTo>
                  <a:lnTo>
                    <a:pt x="992745" y="831756"/>
                  </a:lnTo>
                  <a:lnTo>
                    <a:pt x="970428" y="789672"/>
                  </a:lnTo>
                  <a:lnTo>
                    <a:pt x="946949" y="748316"/>
                  </a:lnTo>
                  <a:lnTo>
                    <a:pt x="922329" y="707711"/>
                  </a:lnTo>
                  <a:lnTo>
                    <a:pt x="896591" y="667877"/>
                  </a:lnTo>
                  <a:lnTo>
                    <a:pt x="869757" y="628836"/>
                  </a:lnTo>
                  <a:lnTo>
                    <a:pt x="841848" y="590611"/>
                  </a:lnTo>
                  <a:lnTo>
                    <a:pt x="812885" y="553223"/>
                  </a:lnTo>
                  <a:lnTo>
                    <a:pt x="782892" y="516694"/>
                  </a:lnTo>
                  <a:lnTo>
                    <a:pt x="751888" y="481046"/>
                  </a:lnTo>
                  <a:lnTo>
                    <a:pt x="719898" y="446300"/>
                  </a:lnTo>
                  <a:lnTo>
                    <a:pt x="686941" y="412478"/>
                  </a:lnTo>
                  <a:lnTo>
                    <a:pt x="653040" y="379602"/>
                  </a:lnTo>
                  <a:lnTo>
                    <a:pt x="618217" y="347694"/>
                  </a:lnTo>
                  <a:lnTo>
                    <a:pt x="582493" y="316775"/>
                  </a:lnTo>
                  <a:lnTo>
                    <a:pt x="545890" y="286867"/>
                  </a:lnTo>
                  <a:lnTo>
                    <a:pt x="508430" y="257993"/>
                  </a:lnTo>
                  <a:lnTo>
                    <a:pt x="470136" y="230173"/>
                  </a:lnTo>
                  <a:lnTo>
                    <a:pt x="431027" y="203430"/>
                  </a:lnTo>
                  <a:lnTo>
                    <a:pt x="391128" y="177785"/>
                  </a:lnTo>
                  <a:lnTo>
                    <a:pt x="350458" y="153260"/>
                  </a:lnTo>
                  <a:lnTo>
                    <a:pt x="309040" y="129877"/>
                  </a:lnTo>
                  <a:lnTo>
                    <a:pt x="266896" y="107658"/>
                  </a:lnTo>
                  <a:lnTo>
                    <a:pt x="224047" y="86625"/>
                  </a:lnTo>
                  <a:lnTo>
                    <a:pt x="180516" y="66798"/>
                  </a:lnTo>
                  <a:lnTo>
                    <a:pt x="136324" y="48201"/>
                  </a:lnTo>
                  <a:lnTo>
                    <a:pt x="91492" y="30854"/>
                  </a:lnTo>
                  <a:lnTo>
                    <a:pt x="46044" y="14779"/>
                  </a:lnTo>
                  <a:lnTo>
                    <a:pt x="0" y="0"/>
                  </a:lnTo>
                  <a:close/>
                </a:path>
              </a:pathLst>
            </a:custGeom>
            <a:solidFill>
              <a:srgbClr val="89C540"/>
            </a:solidFill>
          </p:spPr>
          <p:txBody>
            <a:bodyPr wrap="square" lIns="0" tIns="0" rIns="0" bIns="0" rtlCol="0"/>
            <a:lstStyle/>
            <a:p>
              <a:endParaRPr>
                <a:solidFill>
                  <a:srgbClr val="283949"/>
                </a:solidFill>
              </a:endParaRPr>
            </a:p>
          </p:txBody>
        </p:sp>
        <p:sp>
          <p:nvSpPr>
            <p:cNvPr id="29" name="object 15"/>
            <p:cNvSpPr/>
            <p:nvPr/>
          </p:nvSpPr>
          <p:spPr>
            <a:xfrm>
              <a:off x="4796905" y="2932591"/>
              <a:ext cx="673100" cy="1374140"/>
            </a:xfrm>
            <a:custGeom>
              <a:avLst/>
              <a:gdLst/>
              <a:ahLst/>
              <a:cxnLst/>
              <a:rect l="l" t="t" r="r" b="b"/>
              <a:pathLst>
                <a:path w="673100" h="1374139">
                  <a:moveTo>
                    <a:pt x="0" y="0"/>
                  </a:moveTo>
                  <a:lnTo>
                    <a:pt x="31394" y="26244"/>
                  </a:lnTo>
                  <a:lnTo>
                    <a:pt x="61433" y="53661"/>
                  </a:lnTo>
                  <a:lnTo>
                    <a:pt x="90084" y="82241"/>
                  </a:lnTo>
                  <a:lnTo>
                    <a:pt x="117313" y="111975"/>
                  </a:lnTo>
                  <a:lnTo>
                    <a:pt x="143084" y="142853"/>
                  </a:lnTo>
                  <a:lnTo>
                    <a:pt x="167364" y="174865"/>
                  </a:lnTo>
                  <a:lnTo>
                    <a:pt x="190120" y="208003"/>
                  </a:lnTo>
                  <a:lnTo>
                    <a:pt x="211316" y="242256"/>
                  </a:lnTo>
                  <a:lnTo>
                    <a:pt x="230918" y="277614"/>
                  </a:lnTo>
                  <a:lnTo>
                    <a:pt x="248893" y="314068"/>
                  </a:lnTo>
                  <a:lnTo>
                    <a:pt x="265207" y="351609"/>
                  </a:lnTo>
                  <a:lnTo>
                    <a:pt x="279824" y="390227"/>
                  </a:lnTo>
                  <a:lnTo>
                    <a:pt x="292712" y="429912"/>
                  </a:lnTo>
                  <a:lnTo>
                    <a:pt x="303836" y="470655"/>
                  </a:lnTo>
                  <a:lnTo>
                    <a:pt x="313161" y="512446"/>
                  </a:lnTo>
                  <a:lnTo>
                    <a:pt x="320654" y="555275"/>
                  </a:lnTo>
                  <a:lnTo>
                    <a:pt x="326280" y="599133"/>
                  </a:lnTo>
                  <a:lnTo>
                    <a:pt x="330006" y="644011"/>
                  </a:lnTo>
                  <a:lnTo>
                    <a:pt x="331797" y="689898"/>
                  </a:lnTo>
                  <a:lnTo>
                    <a:pt x="331619" y="736785"/>
                  </a:lnTo>
                  <a:lnTo>
                    <a:pt x="329439" y="784662"/>
                  </a:lnTo>
                  <a:lnTo>
                    <a:pt x="325221" y="833521"/>
                  </a:lnTo>
                  <a:lnTo>
                    <a:pt x="318931" y="883350"/>
                  </a:lnTo>
                  <a:lnTo>
                    <a:pt x="310537" y="934141"/>
                  </a:lnTo>
                  <a:lnTo>
                    <a:pt x="300002" y="985884"/>
                  </a:lnTo>
                  <a:lnTo>
                    <a:pt x="287294" y="1038570"/>
                  </a:lnTo>
                  <a:lnTo>
                    <a:pt x="272378" y="1092188"/>
                  </a:lnTo>
                  <a:lnTo>
                    <a:pt x="255220" y="1146730"/>
                  </a:lnTo>
                  <a:lnTo>
                    <a:pt x="235787" y="1202185"/>
                  </a:lnTo>
                  <a:lnTo>
                    <a:pt x="214042" y="1258544"/>
                  </a:lnTo>
                  <a:lnTo>
                    <a:pt x="189954" y="1315798"/>
                  </a:lnTo>
                  <a:lnTo>
                    <a:pt x="163487" y="1373936"/>
                  </a:lnTo>
                  <a:lnTo>
                    <a:pt x="163804" y="1373936"/>
                  </a:lnTo>
                  <a:lnTo>
                    <a:pt x="184473" y="1332160"/>
                  </a:lnTo>
                  <a:lnTo>
                    <a:pt x="208615" y="1292567"/>
                  </a:lnTo>
                  <a:lnTo>
                    <a:pt x="236032" y="1255360"/>
                  </a:lnTo>
                  <a:lnTo>
                    <a:pt x="266524" y="1220740"/>
                  </a:lnTo>
                  <a:lnTo>
                    <a:pt x="299892" y="1188907"/>
                  </a:lnTo>
                  <a:lnTo>
                    <a:pt x="335937" y="1160065"/>
                  </a:lnTo>
                  <a:lnTo>
                    <a:pt x="374460" y="1134415"/>
                  </a:lnTo>
                  <a:lnTo>
                    <a:pt x="415260" y="1112158"/>
                  </a:lnTo>
                  <a:lnTo>
                    <a:pt x="458140" y="1093495"/>
                  </a:lnTo>
                  <a:lnTo>
                    <a:pt x="502900" y="1078629"/>
                  </a:lnTo>
                  <a:lnTo>
                    <a:pt x="549341" y="1067760"/>
                  </a:lnTo>
                  <a:lnTo>
                    <a:pt x="597263" y="1061092"/>
                  </a:lnTo>
                  <a:lnTo>
                    <a:pt x="646468" y="1058824"/>
                  </a:lnTo>
                  <a:lnTo>
                    <a:pt x="672655" y="1060157"/>
                  </a:lnTo>
                  <a:lnTo>
                    <a:pt x="667203" y="994972"/>
                  </a:lnTo>
                  <a:lnTo>
                    <a:pt x="659365" y="932350"/>
                  </a:lnTo>
                  <a:lnTo>
                    <a:pt x="649247" y="872224"/>
                  </a:lnTo>
                  <a:lnTo>
                    <a:pt x="636957" y="814525"/>
                  </a:lnTo>
                  <a:lnTo>
                    <a:pt x="622601" y="759184"/>
                  </a:lnTo>
                  <a:lnTo>
                    <a:pt x="606285" y="706134"/>
                  </a:lnTo>
                  <a:lnTo>
                    <a:pt x="588117" y="655305"/>
                  </a:lnTo>
                  <a:lnTo>
                    <a:pt x="568203" y="606630"/>
                  </a:lnTo>
                  <a:lnTo>
                    <a:pt x="546650" y="560040"/>
                  </a:lnTo>
                  <a:lnTo>
                    <a:pt x="523564" y="515467"/>
                  </a:lnTo>
                  <a:lnTo>
                    <a:pt x="499052" y="472842"/>
                  </a:lnTo>
                  <a:lnTo>
                    <a:pt x="473221" y="432097"/>
                  </a:lnTo>
                  <a:lnTo>
                    <a:pt x="446178" y="393163"/>
                  </a:lnTo>
                  <a:lnTo>
                    <a:pt x="418028" y="355973"/>
                  </a:lnTo>
                  <a:lnTo>
                    <a:pt x="388880" y="320457"/>
                  </a:lnTo>
                  <a:lnTo>
                    <a:pt x="358839" y="286547"/>
                  </a:lnTo>
                  <a:lnTo>
                    <a:pt x="328012" y="254176"/>
                  </a:lnTo>
                  <a:lnTo>
                    <a:pt x="296506" y="223273"/>
                  </a:lnTo>
                  <a:lnTo>
                    <a:pt x="264428" y="193773"/>
                  </a:lnTo>
                  <a:lnTo>
                    <a:pt x="231884" y="165604"/>
                  </a:lnTo>
                  <a:lnTo>
                    <a:pt x="198982" y="138701"/>
                  </a:lnTo>
                  <a:lnTo>
                    <a:pt x="165826" y="112993"/>
                  </a:lnTo>
                  <a:lnTo>
                    <a:pt x="132526" y="88413"/>
                  </a:lnTo>
                  <a:lnTo>
                    <a:pt x="99186" y="64891"/>
                  </a:lnTo>
                  <a:lnTo>
                    <a:pt x="65914" y="42361"/>
                  </a:lnTo>
                  <a:lnTo>
                    <a:pt x="32816" y="20753"/>
                  </a:lnTo>
                  <a:lnTo>
                    <a:pt x="0" y="0"/>
                  </a:lnTo>
                  <a:close/>
                </a:path>
              </a:pathLst>
            </a:custGeom>
            <a:solidFill>
              <a:srgbClr val="D5DADA"/>
            </a:solidFill>
          </p:spPr>
          <p:txBody>
            <a:bodyPr wrap="square" lIns="0" tIns="0" rIns="0" bIns="0" rtlCol="0"/>
            <a:lstStyle/>
            <a:p>
              <a:endParaRPr>
                <a:solidFill>
                  <a:srgbClr val="283949"/>
                </a:solidFill>
              </a:endParaRPr>
            </a:p>
          </p:txBody>
        </p:sp>
        <p:sp>
          <p:nvSpPr>
            <p:cNvPr id="30" name="object 16"/>
            <p:cNvSpPr/>
            <p:nvPr/>
          </p:nvSpPr>
          <p:spPr>
            <a:xfrm>
              <a:off x="5198706" y="4274083"/>
              <a:ext cx="926363" cy="926414"/>
            </a:xfrm>
            <a:prstGeom prst="rect">
              <a:avLst/>
            </a:prstGeom>
            <a:blipFill>
              <a:blip r:embed="rId4" cstate="print"/>
              <a:stretch>
                <a:fillRect/>
              </a:stretch>
            </a:blipFill>
          </p:spPr>
          <p:txBody>
            <a:bodyPr wrap="square" lIns="0" tIns="0" rIns="0" bIns="0" rtlCol="0"/>
            <a:lstStyle/>
            <a:p>
              <a:endParaRPr>
                <a:solidFill>
                  <a:srgbClr val="283949"/>
                </a:solidFill>
              </a:endParaRPr>
            </a:p>
          </p:txBody>
        </p:sp>
        <p:sp>
          <p:nvSpPr>
            <p:cNvPr id="31" name="object 17"/>
            <p:cNvSpPr/>
            <p:nvPr/>
          </p:nvSpPr>
          <p:spPr>
            <a:xfrm>
              <a:off x="5088958" y="4172663"/>
              <a:ext cx="692785" cy="692785"/>
            </a:xfrm>
            <a:custGeom>
              <a:avLst/>
              <a:gdLst/>
              <a:ahLst/>
              <a:cxnLst/>
              <a:rect l="l" t="t" r="r" b="b"/>
              <a:pathLst>
                <a:path w="692785" h="692785">
                  <a:moveTo>
                    <a:pt x="346278" y="0"/>
                  </a:moveTo>
                  <a:lnTo>
                    <a:pt x="299291" y="3161"/>
                  </a:lnTo>
                  <a:lnTo>
                    <a:pt x="254226" y="12369"/>
                  </a:lnTo>
                  <a:lnTo>
                    <a:pt x="211494" y="27213"/>
                  </a:lnTo>
                  <a:lnTo>
                    <a:pt x="171508" y="47279"/>
                  </a:lnTo>
                  <a:lnTo>
                    <a:pt x="134681" y="72154"/>
                  </a:lnTo>
                  <a:lnTo>
                    <a:pt x="101425" y="101426"/>
                  </a:lnTo>
                  <a:lnTo>
                    <a:pt x="72153" y="134683"/>
                  </a:lnTo>
                  <a:lnTo>
                    <a:pt x="47278" y="171512"/>
                  </a:lnTo>
                  <a:lnTo>
                    <a:pt x="27213" y="211499"/>
                  </a:lnTo>
                  <a:lnTo>
                    <a:pt x="12369" y="254233"/>
                  </a:lnTo>
                  <a:lnTo>
                    <a:pt x="3161" y="299301"/>
                  </a:lnTo>
                  <a:lnTo>
                    <a:pt x="0" y="346290"/>
                  </a:lnTo>
                  <a:lnTo>
                    <a:pt x="3161" y="393279"/>
                  </a:lnTo>
                  <a:lnTo>
                    <a:pt x="12369" y="438346"/>
                  </a:lnTo>
                  <a:lnTo>
                    <a:pt x="27213" y="481078"/>
                  </a:lnTo>
                  <a:lnTo>
                    <a:pt x="47278" y="521063"/>
                  </a:lnTo>
                  <a:lnTo>
                    <a:pt x="72153" y="557888"/>
                  </a:lnTo>
                  <a:lnTo>
                    <a:pt x="101425" y="591142"/>
                  </a:lnTo>
                  <a:lnTo>
                    <a:pt x="134681" y="620411"/>
                  </a:lnTo>
                  <a:lnTo>
                    <a:pt x="171508" y="645283"/>
                  </a:lnTo>
                  <a:lnTo>
                    <a:pt x="211494" y="665346"/>
                  </a:lnTo>
                  <a:lnTo>
                    <a:pt x="254226" y="680188"/>
                  </a:lnTo>
                  <a:lnTo>
                    <a:pt x="299291" y="689395"/>
                  </a:lnTo>
                  <a:lnTo>
                    <a:pt x="346278" y="692556"/>
                  </a:lnTo>
                  <a:lnTo>
                    <a:pt x="393267" y="689395"/>
                  </a:lnTo>
                  <a:lnTo>
                    <a:pt x="438336" y="680188"/>
                  </a:lnTo>
                  <a:lnTo>
                    <a:pt x="481071" y="665346"/>
                  </a:lnTo>
                  <a:lnTo>
                    <a:pt x="521060" y="645283"/>
                  </a:lnTo>
                  <a:lnTo>
                    <a:pt x="557890" y="620411"/>
                  </a:lnTo>
                  <a:lnTo>
                    <a:pt x="591148" y="591142"/>
                  </a:lnTo>
                  <a:lnTo>
                    <a:pt x="620422" y="557888"/>
                  </a:lnTo>
                  <a:lnTo>
                    <a:pt x="645299" y="521063"/>
                  </a:lnTo>
                  <a:lnTo>
                    <a:pt x="665366" y="481078"/>
                  </a:lnTo>
                  <a:lnTo>
                    <a:pt x="680210" y="438346"/>
                  </a:lnTo>
                  <a:lnTo>
                    <a:pt x="689420" y="393279"/>
                  </a:lnTo>
                  <a:lnTo>
                    <a:pt x="692581" y="346290"/>
                  </a:lnTo>
                  <a:lnTo>
                    <a:pt x="689420" y="299301"/>
                  </a:lnTo>
                  <a:lnTo>
                    <a:pt x="680210" y="254233"/>
                  </a:lnTo>
                  <a:lnTo>
                    <a:pt x="665366" y="211499"/>
                  </a:lnTo>
                  <a:lnTo>
                    <a:pt x="645299" y="171512"/>
                  </a:lnTo>
                  <a:lnTo>
                    <a:pt x="620422" y="134683"/>
                  </a:lnTo>
                  <a:lnTo>
                    <a:pt x="591148" y="101426"/>
                  </a:lnTo>
                  <a:lnTo>
                    <a:pt x="557890" y="72154"/>
                  </a:lnTo>
                  <a:lnTo>
                    <a:pt x="521060" y="47279"/>
                  </a:lnTo>
                  <a:lnTo>
                    <a:pt x="481071" y="27213"/>
                  </a:lnTo>
                  <a:lnTo>
                    <a:pt x="438336" y="12369"/>
                  </a:lnTo>
                  <a:lnTo>
                    <a:pt x="393267" y="3161"/>
                  </a:lnTo>
                  <a:lnTo>
                    <a:pt x="346278" y="0"/>
                  </a:lnTo>
                  <a:close/>
                </a:path>
              </a:pathLst>
            </a:custGeom>
            <a:solidFill>
              <a:srgbClr val="FFFFFF"/>
            </a:solidFill>
          </p:spPr>
          <p:txBody>
            <a:bodyPr wrap="square" lIns="0" tIns="0" rIns="0" bIns="0" rtlCol="0"/>
            <a:lstStyle/>
            <a:p>
              <a:endParaRPr>
                <a:solidFill>
                  <a:srgbClr val="283949"/>
                </a:solidFill>
              </a:endParaRPr>
            </a:p>
          </p:txBody>
        </p:sp>
        <p:sp>
          <p:nvSpPr>
            <p:cNvPr id="32" name="object 18"/>
            <p:cNvSpPr/>
            <p:nvPr/>
          </p:nvSpPr>
          <p:spPr>
            <a:xfrm>
              <a:off x="3785142" y="5003149"/>
              <a:ext cx="2113915" cy="1174115"/>
            </a:xfrm>
            <a:custGeom>
              <a:avLst/>
              <a:gdLst/>
              <a:ahLst/>
              <a:cxnLst/>
              <a:rect l="l" t="t" r="r" b="b"/>
              <a:pathLst>
                <a:path w="2113915" h="1174114">
                  <a:moveTo>
                    <a:pt x="2113889" y="0"/>
                  </a:moveTo>
                  <a:lnTo>
                    <a:pt x="2087646" y="31395"/>
                  </a:lnTo>
                  <a:lnTo>
                    <a:pt x="2060230" y="61436"/>
                  </a:lnTo>
                  <a:lnTo>
                    <a:pt x="2031651" y="90088"/>
                  </a:lnTo>
                  <a:lnTo>
                    <a:pt x="2001917" y="117318"/>
                  </a:lnTo>
                  <a:lnTo>
                    <a:pt x="1971040" y="143091"/>
                  </a:lnTo>
                  <a:lnTo>
                    <a:pt x="1939028" y="167373"/>
                  </a:lnTo>
                  <a:lnTo>
                    <a:pt x="1905891" y="190129"/>
                  </a:lnTo>
                  <a:lnTo>
                    <a:pt x="1871638" y="211327"/>
                  </a:lnTo>
                  <a:lnTo>
                    <a:pt x="1836280" y="230931"/>
                  </a:lnTo>
                  <a:lnTo>
                    <a:pt x="1799825" y="248907"/>
                  </a:lnTo>
                  <a:lnTo>
                    <a:pt x="1762284" y="265222"/>
                  </a:lnTo>
                  <a:lnTo>
                    <a:pt x="1723666" y="279841"/>
                  </a:lnTo>
                  <a:lnTo>
                    <a:pt x="1683981" y="292730"/>
                  </a:lnTo>
                  <a:lnTo>
                    <a:pt x="1643238" y="303854"/>
                  </a:lnTo>
                  <a:lnTo>
                    <a:pt x="1601446" y="313181"/>
                  </a:lnTo>
                  <a:lnTo>
                    <a:pt x="1558617" y="320675"/>
                  </a:lnTo>
                  <a:lnTo>
                    <a:pt x="1514758" y="326302"/>
                  </a:lnTo>
                  <a:lnTo>
                    <a:pt x="1469880" y="330028"/>
                  </a:lnTo>
                  <a:lnTo>
                    <a:pt x="1423992" y="331820"/>
                  </a:lnTo>
                  <a:lnTo>
                    <a:pt x="1377104" y="331643"/>
                  </a:lnTo>
                  <a:lnTo>
                    <a:pt x="1329226" y="329462"/>
                  </a:lnTo>
                  <a:lnTo>
                    <a:pt x="1280366" y="325244"/>
                  </a:lnTo>
                  <a:lnTo>
                    <a:pt x="1230536" y="318955"/>
                  </a:lnTo>
                  <a:lnTo>
                    <a:pt x="1179744" y="310560"/>
                  </a:lnTo>
                  <a:lnTo>
                    <a:pt x="1128000" y="300025"/>
                  </a:lnTo>
                  <a:lnTo>
                    <a:pt x="1075313" y="287316"/>
                  </a:lnTo>
                  <a:lnTo>
                    <a:pt x="1021693" y="272399"/>
                  </a:lnTo>
                  <a:lnTo>
                    <a:pt x="967151" y="255240"/>
                  </a:lnTo>
                  <a:lnTo>
                    <a:pt x="911694" y="235805"/>
                  </a:lnTo>
                  <a:lnTo>
                    <a:pt x="855334" y="214059"/>
                  </a:lnTo>
                  <a:lnTo>
                    <a:pt x="798079" y="189969"/>
                  </a:lnTo>
                  <a:lnTo>
                    <a:pt x="739940" y="163499"/>
                  </a:lnTo>
                  <a:lnTo>
                    <a:pt x="739927" y="163817"/>
                  </a:lnTo>
                  <a:lnTo>
                    <a:pt x="689949" y="144713"/>
                  </a:lnTo>
                  <a:lnTo>
                    <a:pt x="637713" y="130633"/>
                  </a:lnTo>
                  <a:lnTo>
                    <a:pt x="583488" y="121928"/>
                  </a:lnTo>
                  <a:lnTo>
                    <a:pt x="527545" y="118948"/>
                  </a:lnTo>
                  <a:lnTo>
                    <a:pt x="479526" y="121104"/>
                  </a:lnTo>
                  <a:lnTo>
                    <a:pt x="432716" y="127448"/>
                  </a:lnTo>
                  <a:lnTo>
                    <a:pt x="387300" y="137794"/>
                  </a:lnTo>
                  <a:lnTo>
                    <a:pt x="343464" y="151956"/>
                  </a:lnTo>
                  <a:lnTo>
                    <a:pt x="301395" y="169746"/>
                  </a:lnTo>
                  <a:lnTo>
                    <a:pt x="261279" y="190980"/>
                  </a:lnTo>
                  <a:lnTo>
                    <a:pt x="223302" y="215470"/>
                  </a:lnTo>
                  <a:lnTo>
                    <a:pt x="187651" y="243030"/>
                  </a:lnTo>
                  <a:lnTo>
                    <a:pt x="154511" y="273473"/>
                  </a:lnTo>
                  <a:lnTo>
                    <a:pt x="124069" y="306615"/>
                  </a:lnTo>
                  <a:lnTo>
                    <a:pt x="96511" y="342267"/>
                  </a:lnTo>
                  <a:lnTo>
                    <a:pt x="72023" y="380244"/>
                  </a:lnTo>
                  <a:lnTo>
                    <a:pt x="50792" y="420360"/>
                  </a:lnTo>
                  <a:lnTo>
                    <a:pt x="33003" y="462427"/>
                  </a:lnTo>
                  <a:lnTo>
                    <a:pt x="18843" y="506261"/>
                  </a:lnTo>
                  <a:lnTo>
                    <a:pt x="8499" y="551674"/>
                  </a:lnTo>
                  <a:lnTo>
                    <a:pt x="2155" y="598480"/>
                  </a:lnTo>
                  <a:lnTo>
                    <a:pt x="0" y="646493"/>
                  </a:lnTo>
                  <a:lnTo>
                    <a:pt x="2155" y="694512"/>
                  </a:lnTo>
                  <a:lnTo>
                    <a:pt x="8499" y="741322"/>
                  </a:lnTo>
                  <a:lnTo>
                    <a:pt x="18843" y="786738"/>
                  </a:lnTo>
                  <a:lnTo>
                    <a:pt x="33003" y="830574"/>
                  </a:lnTo>
                  <a:lnTo>
                    <a:pt x="50792" y="872643"/>
                  </a:lnTo>
                  <a:lnTo>
                    <a:pt x="72023" y="912759"/>
                  </a:lnTo>
                  <a:lnTo>
                    <a:pt x="96511" y="950736"/>
                  </a:lnTo>
                  <a:lnTo>
                    <a:pt x="124069" y="986387"/>
                  </a:lnTo>
                  <a:lnTo>
                    <a:pt x="154511" y="1019527"/>
                  </a:lnTo>
                  <a:lnTo>
                    <a:pt x="187651" y="1049969"/>
                  </a:lnTo>
                  <a:lnTo>
                    <a:pt x="223302" y="1077527"/>
                  </a:lnTo>
                  <a:lnTo>
                    <a:pt x="261279" y="1102015"/>
                  </a:lnTo>
                  <a:lnTo>
                    <a:pt x="301395" y="1123246"/>
                  </a:lnTo>
                  <a:lnTo>
                    <a:pt x="343464" y="1141035"/>
                  </a:lnTo>
                  <a:lnTo>
                    <a:pt x="387300" y="1155194"/>
                  </a:lnTo>
                  <a:lnTo>
                    <a:pt x="432716" y="1165539"/>
                  </a:lnTo>
                  <a:lnTo>
                    <a:pt x="479526" y="1171882"/>
                  </a:lnTo>
                  <a:lnTo>
                    <a:pt x="527545" y="1174038"/>
                  </a:lnTo>
                  <a:lnTo>
                    <a:pt x="578317" y="1173276"/>
                  </a:lnTo>
                  <a:lnTo>
                    <a:pt x="628710" y="1171003"/>
                  </a:lnTo>
                  <a:lnTo>
                    <a:pt x="678701" y="1167240"/>
                  </a:lnTo>
                  <a:lnTo>
                    <a:pt x="728269" y="1162011"/>
                  </a:lnTo>
                  <a:lnTo>
                    <a:pt x="777392" y="1155337"/>
                  </a:lnTo>
                  <a:lnTo>
                    <a:pt x="826048" y="1147239"/>
                  </a:lnTo>
                  <a:lnTo>
                    <a:pt x="874215" y="1137740"/>
                  </a:lnTo>
                  <a:lnTo>
                    <a:pt x="921872" y="1126860"/>
                  </a:lnTo>
                  <a:lnTo>
                    <a:pt x="968996" y="1114623"/>
                  </a:lnTo>
                  <a:lnTo>
                    <a:pt x="1015566" y="1101049"/>
                  </a:lnTo>
                  <a:lnTo>
                    <a:pt x="1061561" y="1086160"/>
                  </a:lnTo>
                  <a:lnTo>
                    <a:pt x="1106958" y="1069979"/>
                  </a:lnTo>
                  <a:lnTo>
                    <a:pt x="1151736" y="1052527"/>
                  </a:lnTo>
                  <a:lnTo>
                    <a:pt x="1195873" y="1033826"/>
                  </a:lnTo>
                  <a:lnTo>
                    <a:pt x="1239347" y="1013897"/>
                  </a:lnTo>
                  <a:lnTo>
                    <a:pt x="1282136" y="992763"/>
                  </a:lnTo>
                  <a:lnTo>
                    <a:pt x="1324219" y="970445"/>
                  </a:lnTo>
                  <a:lnTo>
                    <a:pt x="1365574" y="946965"/>
                  </a:lnTo>
                  <a:lnTo>
                    <a:pt x="1406179" y="922344"/>
                  </a:lnTo>
                  <a:lnTo>
                    <a:pt x="1446012" y="896606"/>
                  </a:lnTo>
                  <a:lnTo>
                    <a:pt x="1485051" y="869770"/>
                  </a:lnTo>
                  <a:lnTo>
                    <a:pt x="1523276" y="841860"/>
                  </a:lnTo>
                  <a:lnTo>
                    <a:pt x="1560663" y="812897"/>
                  </a:lnTo>
                  <a:lnTo>
                    <a:pt x="1597192" y="782902"/>
                  </a:lnTo>
                  <a:lnTo>
                    <a:pt x="1632840" y="751898"/>
                  </a:lnTo>
                  <a:lnTo>
                    <a:pt x="1667585" y="719907"/>
                  </a:lnTo>
                  <a:lnTo>
                    <a:pt x="1701407" y="686949"/>
                  </a:lnTo>
                  <a:lnTo>
                    <a:pt x="1734282" y="653047"/>
                  </a:lnTo>
                  <a:lnTo>
                    <a:pt x="1766190" y="618223"/>
                  </a:lnTo>
                  <a:lnTo>
                    <a:pt x="1797109" y="582499"/>
                  </a:lnTo>
                  <a:lnTo>
                    <a:pt x="1827017" y="545895"/>
                  </a:lnTo>
                  <a:lnTo>
                    <a:pt x="1855891" y="508435"/>
                  </a:lnTo>
                  <a:lnTo>
                    <a:pt x="1883711" y="470140"/>
                  </a:lnTo>
                  <a:lnTo>
                    <a:pt x="1910454" y="431031"/>
                  </a:lnTo>
                  <a:lnTo>
                    <a:pt x="1936099" y="391130"/>
                  </a:lnTo>
                  <a:lnTo>
                    <a:pt x="1960624" y="350460"/>
                  </a:lnTo>
                  <a:lnTo>
                    <a:pt x="1984007" y="309042"/>
                  </a:lnTo>
                  <a:lnTo>
                    <a:pt x="2006226" y="266897"/>
                  </a:lnTo>
                  <a:lnTo>
                    <a:pt x="2027261" y="224048"/>
                  </a:lnTo>
                  <a:lnTo>
                    <a:pt x="2047088" y="180517"/>
                  </a:lnTo>
                  <a:lnTo>
                    <a:pt x="2065686" y="136324"/>
                  </a:lnTo>
                  <a:lnTo>
                    <a:pt x="2083033" y="91493"/>
                  </a:lnTo>
                  <a:lnTo>
                    <a:pt x="2099108" y="46044"/>
                  </a:lnTo>
                  <a:lnTo>
                    <a:pt x="2113889" y="0"/>
                  </a:lnTo>
                  <a:close/>
                </a:path>
              </a:pathLst>
            </a:custGeom>
            <a:solidFill>
              <a:srgbClr val="59BA47"/>
            </a:solidFill>
          </p:spPr>
          <p:txBody>
            <a:bodyPr wrap="square" lIns="0" tIns="0" rIns="0" bIns="0" rtlCol="0"/>
            <a:lstStyle/>
            <a:p>
              <a:endParaRPr>
                <a:solidFill>
                  <a:srgbClr val="283949"/>
                </a:solidFill>
              </a:endParaRPr>
            </a:p>
          </p:txBody>
        </p:sp>
        <p:sp>
          <p:nvSpPr>
            <p:cNvPr id="33" name="object 19"/>
            <p:cNvSpPr/>
            <p:nvPr/>
          </p:nvSpPr>
          <p:spPr>
            <a:xfrm>
              <a:off x="4525069" y="5003149"/>
              <a:ext cx="1374140" cy="673100"/>
            </a:xfrm>
            <a:custGeom>
              <a:avLst/>
              <a:gdLst/>
              <a:ahLst/>
              <a:cxnLst/>
              <a:rect l="l" t="t" r="r" b="b"/>
              <a:pathLst>
                <a:path w="1374139" h="673100">
                  <a:moveTo>
                    <a:pt x="1373962" y="0"/>
                  </a:moveTo>
                  <a:lnTo>
                    <a:pt x="1347719" y="31395"/>
                  </a:lnTo>
                  <a:lnTo>
                    <a:pt x="1320303" y="61436"/>
                  </a:lnTo>
                  <a:lnTo>
                    <a:pt x="1291723" y="90088"/>
                  </a:lnTo>
                  <a:lnTo>
                    <a:pt x="1261990" y="117318"/>
                  </a:lnTo>
                  <a:lnTo>
                    <a:pt x="1231113" y="143091"/>
                  </a:lnTo>
                  <a:lnTo>
                    <a:pt x="1199100" y="167373"/>
                  </a:lnTo>
                  <a:lnTo>
                    <a:pt x="1165963" y="190129"/>
                  </a:lnTo>
                  <a:lnTo>
                    <a:pt x="1131711" y="211327"/>
                  </a:lnTo>
                  <a:lnTo>
                    <a:pt x="1096352" y="230931"/>
                  </a:lnTo>
                  <a:lnTo>
                    <a:pt x="1059898" y="248907"/>
                  </a:lnTo>
                  <a:lnTo>
                    <a:pt x="1022357" y="265222"/>
                  </a:lnTo>
                  <a:lnTo>
                    <a:pt x="983739" y="279841"/>
                  </a:lnTo>
                  <a:lnTo>
                    <a:pt x="944053" y="292730"/>
                  </a:lnTo>
                  <a:lnTo>
                    <a:pt x="903310" y="303854"/>
                  </a:lnTo>
                  <a:lnTo>
                    <a:pt x="861519" y="313181"/>
                  </a:lnTo>
                  <a:lnTo>
                    <a:pt x="818689" y="320675"/>
                  </a:lnTo>
                  <a:lnTo>
                    <a:pt x="774830" y="326302"/>
                  </a:lnTo>
                  <a:lnTo>
                    <a:pt x="729952" y="330028"/>
                  </a:lnTo>
                  <a:lnTo>
                    <a:pt x="684065" y="331820"/>
                  </a:lnTo>
                  <a:lnTo>
                    <a:pt x="637177" y="331643"/>
                  </a:lnTo>
                  <a:lnTo>
                    <a:pt x="589298" y="329462"/>
                  </a:lnTo>
                  <a:lnTo>
                    <a:pt x="540439" y="325244"/>
                  </a:lnTo>
                  <a:lnTo>
                    <a:pt x="490609" y="318955"/>
                  </a:lnTo>
                  <a:lnTo>
                    <a:pt x="439816" y="310560"/>
                  </a:lnTo>
                  <a:lnTo>
                    <a:pt x="388072" y="300025"/>
                  </a:lnTo>
                  <a:lnTo>
                    <a:pt x="335385" y="287316"/>
                  </a:lnTo>
                  <a:lnTo>
                    <a:pt x="281766" y="272399"/>
                  </a:lnTo>
                  <a:lnTo>
                    <a:pt x="227223" y="255240"/>
                  </a:lnTo>
                  <a:lnTo>
                    <a:pt x="171767" y="235805"/>
                  </a:lnTo>
                  <a:lnTo>
                    <a:pt x="115407" y="214059"/>
                  </a:lnTo>
                  <a:lnTo>
                    <a:pt x="58152" y="189969"/>
                  </a:lnTo>
                  <a:lnTo>
                    <a:pt x="12" y="163499"/>
                  </a:lnTo>
                  <a:lnTo>
                    <a:pt x="0" y="163817"/>
                  </a:lnTo>
                  <a:lnTo>
                    <a:pt x="41781" y="184483"/>
                  </a:lnTo>
                  <a:lnTo>
                    <a:pt x="81379" y="208623"/>
                  </a:lnTo>
                  <a:lnTo>
                    <a:pt x="118591" y="236038"/>
                  </a:lnTo>
                  <a:lnTo>
                    <a:pt x="153216" y="266529"/>
                  </a:lnTo>
                  <a:lnTo>
                    <a:pt x="185052" y="299896"/>
                  </a:lnTo>
                  <a:lnTo>
                    <a:pt x="213898" y="335941"/>
                  </a:lnTo>
                  <a:lnTo>
                    <a:pt x="239551" y="374465"/>
                  </a:lnTo>
                  <a:lnTo>
                    <a:pt x="261811" y="415267"/>
                  </a:lnTo>
                  <a:lnTo>
                    <a:pt x="280475" y="458149"/>
                  </a:lnTo>
                  <a:lnTo>
                    <a:pt x="295343" y="502912"/>
                  </a:lnTo>
                  <a:lnTo>
                    <a:pt x="306213" y="549356"/>
                  </a:lnTo>
                  <a:lnTo>
                    <a:pt x="312882" y="597283"/>
                  </a:lnTo>
                  <a:lnTo>
                    <a:pt x="315150" y="646493"/>
                  </a:lnTo>
                  <a:lnTo>
                    <a:pt x="313842" y="672693"/>
                  </a:lnTo>
                  <a:lnTo>
                    <a:pt x="379027" y="667238"/>
                  </a:lnTo>
                  <a:lnTo>
                    <a:pt x="441649" y="659398"/>
                  </a:lnTo>
                  <a:lnTo>
                    <a:pt x="501774" y="649278"/>
                  </a:lnTo>
                  <a:lnTo>
                    <a:pt x="559473" y="636986"/>
                  </a:lnTo>
                  <a:lnTo>
                    <a:pt x="614813" y="622628"/>
                  </a:lnTo>
                  <a:lnTo>
                    <a:pt x="667862" y="606311"/>
                  </a:lnTo>
                  <a:lnTo>
                    <a:pt x="718689" y="588142"/>
                  </a:lnTo>
                  <a:lnTo>
                    <a:pt x="767363" y="568227"/>
                  </a:lnTo>
                  <a:lnTo>
                    <a:pt x="813952" y="546672"/>
                  </a:lnTo>
                  <a:lnTo>
                    <a:pt x="858524" y="523586"/>
                  </a:lnTo>
                  <a:lnTo>
                    <a:pt x="901147" y="499073"/>
                  </a:lnTo>
                  <a:lnTo>
                    <a:pt x="941891" y="473241"/>
                  </a:lnTo>
                  <a:lnTo>
                    <a:pt x="980823" y="446197"/>
                  </a:lnTo>
                  <a:lnTo>
                    <a:pt x="1018012" y="418047"/>
                  </a:lnTo>
                  <a:lnTo>
                    <a:pt x="1053526" y="388898"/>
                  </a:lnTo>
                  <a:lnTo>
                    <a:pt x="1087433" y="358856"/>
                  </a:lnTo>
                  <a:lnTo>
                    <a:pt x="1119803" y="328029"/>
                  </a:lnTo>
                  <a:lnTo>
                    <a:pt x="1150703" y="296522"/>
                  </a:lnTo>
                  <a:lnTo>
                    <a:pt x="1180202" y="264443"/>
                  </a:lnTo>
                  <a:lnTo>
                    <a:pt x="1208369" y="231898"/>
                  </a:lnTo>
                  <a:lnTo>
                    <a:pt x="1235271" y="198994"/>
                  </a:lnTo>
                  <a:lnTo>
                    <a:pt x="1260977" y="165837"/>
                  </a:lnTo>
                  <a:lnTo>
                    <a:pt x="1285555" y="132535"/>
                  </a:lnTo>
                  <a:lnTo>
                    <a:pt x="1309074" y="99193"/>
                  </a:lnTo>
                  <a:lnTo>
                    <a:pt x="1331603" y="65919"/>
                  </a:lnTo>
                  <a:lnTo>
                    <a:pt x="1353209" y="32819"/>
                  </a:lnTo>
                  <a:lnTo>
                    <a:pt x="1373962" y="0"/>
                  </a:lnTo>
                  <a:close/>
                </a:path>
              </a:pathLst>
            </a:custGeom>
            <a:solidFill>
              <a:srgbClr val="D5DADA"/>
            </a:solidFill>
          </p:spPr>
          <p:txBody>
            <a:bodyPr wrap="square" lIns="0" tIns="0" rIns="0" bIns="0" rtlCol="0"/>
            <a:lstStyle/>
            <a:p>
              <a:endParaRPr>
                <a:solidFill>
                  <a:srgbClr val="283949"/>
                </a:solidFill>
              </a:endParaRPr>
            </a:p>
          </p:txBody>
        </p:sp>
        <p:sp>
          <p:nvSpPr>
            <p:cNvPr id="34" name="object 20"/>
            <p:cNvSpPr/>
            <p:nvPr/>
          </p:nvSpPr>
          <p:spPr>
            <a:xfrm>
              <a:off x="4068013" y="5404802"/>
              <a:ext cx="926376" cy="926414"/>
            </a:xfrm>
            <a:prstGeom prst="rect">
              <a:avLst/>
            </a:prstGeom>
            <a:blipFill>
              <a:blip r:embed="rId5" cstate="print"/>
              <a:stretch>
                <a:fillRect/>
              </a:stretch>
            </a:blipFill>
          </p:spPr>
          <p:txBody>
            <a:bodyPr wrap="square" lIns="0" tIns="0" rIns="0" bIns="0" rtlCol="0"/>
            <a:lstStyle/>
            <a:p>
              <a:endParaRPr>
                <a:solidFill>
                  <a:srgbClr val="283949"/>
                </a:solidFill>
              </a:endParaRPr>
            </a:p>
          </p:txBody>
        </p:sp>
        <p:sp>
          <p:nvSpPr>
            <p:cNvPr id="35" name="object 21"/>
            <p:cNvSpPr/>
            <p:nvPr/>
          </p:nvSpPr>
          <p:spPr>
            <a:xfrm>
              <a:off x="3966409" y="5303380"/>
              <a:ext cx="692785" cy="692785"/>
            </a:xfrm>
            <a:custGeom>
              <a:avLst/>
              <a:gdLst/>
              <a:ahLst/>
              <a:cxnLst/>
              <a:rect l="l" t="t" r="r" b="b"/>
              <a:pathLst>
                <a:path w="692785" h="692785">
                  <a:moveTo>
                    <a:pt x="346278" y="0"/>
                  </a:moveTo>
                  <a:lnTo>
                    <a:pt x="299286" y="3160"/>
                  </a:lnTo>
                  <a:lnTo>
                    <a:pt x="254217" y="12368"/>
                  </a:lnTo>
                  <a:lnTo>
                    <a:pt x="211483" y="27209"/>
                  </a:lnTo>
                  <a:lnTo>
                    <a:pt x="171497" y="47272"/>
                  </a:lnTo>
                  <a:lnTo>
                    <a:pt x="134670" y="72145"/>
                  </a:lnTo>
                  <a:lnTo>
                    <a:pt x="101415" y="101414"/>
                  </a:lnTo>
                  <a:lnTo>
                    <a:pt x="72145" y="134667"/>
                  </a:lnTo>
                  <a:lnTo>
                    <a:pt x="47273" y="171493"/>
                  </a:lnTo>
                  <a:lnTo>
                    <a:pt x="27209" y="211478"/>
                  </a:lnTo>
                  <a:lnTo>
                    <a:pt x="12368" y="254210"/>
                  </a:lnTo>
                  <a:lnTo>
                    <a:pt x="3160" y="299276"/>
                  </a:lnTo>
                  <a:lnTo>
                    <a:pt x="0" y="346265"/>
                  </a:lnTo>
                  <a:lnTo>
                    <a:pt x="3160" y="393254"/>
                  </a:lnTo>
                  <a:lnTo>
                    <a:pt x="12368" y="438322"/>
                  </a:lnTo>
                  <a:lnTo>
                    <a:pt x="27209" y="481056"/>
                  </a:lnTo>
                  <a:lnTo>
                    <a:pt x="47273" y="521044"/>
                  </a:lnTo>
                  <a:lnTo>
                    <a:pt x="72145" y="557872"/>
                  </a:lnTo>
                  <a:lnTo>
                    <a:pt x="101415" y="591129"/>
                  </a:lnTo>
                  <a:lnTo>
                    <a:pt x="134670" y="620401"/>
                  </a:lnTo>
                  <a:lnTo>
                    <a:pt x="171497" y="645277"/>
                  </a:lnTo>
                  <a:lnTo>
                    <a:pt x="211483" y="665342"/>
                  </a:lnTo>
                  <a:lnTo>
                    <a:pt x="254217" y="680186"/>
                  </a:lnTo>
                  <a:lnTo>
                    <a:pt x="299286" y="689395"/>
                  </a:lnTo>
                  <a:lnTo>
                    <a:pt x="346278" y="692556"/>
                  </a:lnTo>
                  <a:lnTo>
                    <a:pt x="393267" y="689395"/>
                  </a:lnTo>
                  <a:lnTo>
                    <a:pt x="438334" y="680186"/>
                  </a:lnTo>
                  <a:lnTo>
                    <a:pt x="481067" y="665342"/>
                  </a:lnTo>
                  <a:lnTo>
                    <a:pt x="521053" y="645277"/>
                  </a:lnTo>
                  <a:lnTo>
                    <a:pt x="557880" y="620401"/>
                  </a:lnTo>
                  <a:lnTo>
                    <a:pt x="591135" y="591129"/>
                  </a:lnTo>
                  <a:lnTo>
                    <a:pt x="620406" y="557872"/>
                  </a:lnTo>
                  <a:lnTo>
                    <a:pt x="645280" y="521044"/>
                  </a:lnTo>
                  <a:lnTo>
                    <a:pt x="665344" y="481056"/>
                  </a:lnTo>
                  <a:lnTo>
                    <a:pt x="680187" y="438322"/>
                  </a:lnTo>
                  <a:lnTo>
                    <a:pt x="689395" y="393254"/>
                  </a:lnTo>
                  <a:lnTo>
                    <a:pt x="692556" y="346265"/>
                  </a:lnTo>
                  <a:lnTo>
                    <a:pt x="689395" y="299276"/>
                  </a:lnTo>
                  <a:lnTo>
                    <a:pt x="680187" y="254210"/>
                  </a:lnTo>
                  <a:lnTo>
                    <a:pt x="665344" y="211478"/>
                  </a:lnTo>
                  <a:lnTo>
                    <a:pt x="645280" y="171493"/>
                  </a:lnTo>
                  <a:lnTo>
                    <a:pt x="620406" y="134667"/>
                  </a:lnTo>
                  <a:lnTo>
                    <a:pt x="591135" y="101414"/>
                  </a:lnTo>
                  <a:lnTo>
                    <a:pt x="557880" y="72145"/>
                  </a:lnTo>
                  <a:lnTo>
                    <a:pt x="521053" y="47272"/>
                  </a:lnTo>
                  <a:lnTo>
                    <a:pt x="481067" y="27209"/>
                  </a:lnTo>
                  <a:lnTo>
                    <a:pt x="438334" y="12368"/>
                  </a:lnTo>
                  <a:lnTo>
                    <a:pt x="393267" y="3160"/>
                  </a:lnTo>
                  <a:lnTo>
                    <a:pt x="346278" y="0"/>
                  </a:lnTo>
                  <a:close/>
                </a:path>
              </a:pathLst>
            </a:custGeom>
            <a:solidFill>
              <a:srgbClr val="FFFFFF"/>
            </a:solidFill>
          </p:spPr>
          <p:txBody>
            <a:bodyPr wrap="square" lIns="0" tIns="0" rIns="0" bIns="0" rtlCol="0"/>
            <a:lstStyle/>
            <a:p>
              <a:endParaRPr>
                <a:solidFill>
                  <a:srgbClr val="283949"/>
                </a:solidFill>
              </a:endParaRPr>
            </a:p>
          </p:txBody>
        </p:sp>
        <p:sp>
          <p:nvSpPr>
            <p:cNvPr id="36" name="object 22"/>
            <p:cNvSpPr/>
            <p:nvPr/>
          </p:nvSpPr>
          <p:spPr>
            <a:xfrm>
              <a:off x="2654453" y="3991412"/>
              <a:ext cx="1174115" cy="2113915"/>
            </a:xfrm>
            <a:custGeom>
              <a:avLst/>
              <a:gdLst/>
              <a:ahLst/>
              <a:cxnLst/>
              <a:rect l="l" t="t" r="r" b="b"/>
              <a:pathLst>
                <a:path w="1174114" h="2113915">
                  <a:moveTo>
                    <a:pt x="527532" y="0"/>
                  </a:moveTo>
                  <a:lnTo>
                    <a:pt x="479514" y="2155"/>
                  </a:lnTo>
                  <a:lnTo>
                    <a:pt x="432703" y="8499"/>
                  </a:lnTo>
                  <a:lnTo>
                    <a:pt x="387288" y="18843"/>
                  </a:lnTo>
                  <a:lnTo>
                    <a:pt x="343453" y="33003"/>
                  </a:lnTo>
                  <a:lnTo>
                    <a:pt x="301385" y="50792"/>
                  </a:lnTo>
                  <a:lnTo>
                    <a:pt x="261270" y="72023"/>
                  </a:lnTo>
                  <a:lnTo>
                    <a:pt x="223294" y="96511"/>
                  </a:lnTo>
                  <a:lnTo>
                    <a:pt x="187643" y="124069"/>
                  </a:lnTo>
                  <a:lnTo>
                    <a:pt x="154505" y="154511"/>
                  </a:lnTo>
                  <a:lnTo>
                    <a:pt x="124064" y="187651"/>
                  </a:lnTo>
                  <a:lnTo>
                    <a:pt x="96507" y="223302"/>
                  </a:lnTo>
                  <a:lnTo>
                    <a:pt x="72020" y="261279"/>
                  </a:lnTo>
                  <a:lnTo>
                    <a:pt x="50789" y="301395"/>
                  </a:lnTo>
                  <a:lnTo>
                    <a:pt x="33002" y="343464"/>
                  </a:lnTo>
                  <a:lnTo>
                    <a:pt x="18842" y="387300"/>
                  </a:lnTo>
                  <a:lnTo>
                    <a:pt x="8498" y="432716"/>
                  </a:lnTo>
                  <a:lnTo>
                    <a:pt x="2155" y="479526"/>
                  </a:lnTo>
                  <a:lnTo>
                    <a:pt x="0" y="527545"/>
                  </a:lnTo>
                  <a:lnTo>
                    <a:pt x="762" y="578317"/>
                  </a:lnTo>
                  <a:lnTo>
                    <a:pt x="3035" y="628709"/>
                  </a:lnTo>
                  <a:lnTo>
                    <a:pt x="6797" y="678699"/>
                  </a:lnTo>
                  <a:lnTo>
                    <a:pt x="12026" y="728266"/>
                  </a:lnTo>
                  <a:lnTo>
                    <a:pt x="18699" y="777389"/>
                  </a:lnTo>
                  <a:lnTo>
                    <a:pt x="26797" y="826044"/>
                  </a:lnTo>
                  <a:lnTo>
                    <a:pt x="36296" y="874211"/>
                  </a:lnTo>
                  <a:lnTo>
                    <a:pt x="47174" y="921867"/>
                  </a:lnTo>
                  <a:lnTo>
                    <a:pt x="59411" y="968991"/>
                  </a:lnTo>
                  <a:lnTo>
                    <a:pt x="72984" y="1015561"/>
                  </a:lnTo>
                  <a:lnTo>
                    <a:pt x="87872" y="1061556"/>
                  </a:lnTo>
                  <a:lnTo>
                    <a:pt x="104052" y="1106953"/>
                  </a:lnTo>
                  <a:lnTo>
                    <a:pt x="121503" y="1151731"/>
                  </a:lnTo>
                  <a:lnTo>
                    <a:pt x="140203" y="1195867"/>
                  </a:lnTo>
                  <a:lnTo>
                    <a:pt x="160130" y="1239341"/>
                  </a:lnTo>
                  <a:lnTo>
                    <a:pt x="181264" y="1282130"/>
                  </a:lnTo>
                  <a:lnTo>
                    <a:pt x="203580" y="1324213"/>
                  </a:lnTo>
                  <a:lnTo>
                    <a:pt x="227059" y="1365568"/>
                  </a:lnTo>
                  <a:lnTo>
                    <a:pt x="251678" y="1406173"/>
                  </a:lnTo>
                  <a:lnTo>
                    <a:pt x="277416" y="1446006"/>
                  </a:lnTo>
                  <a:lnTo>
                    <a:pt x="304250" y="1485046"/>
                  </a:lnTo>
                  <a:lnTo>
                    <a:pt x="332158" y="1523271"/>
                  </a:lnTo>
                  <a:lnTo>
                    <a:pt x="361120" y="1560658"/>
                  </a:lnTo>
                  <a:lnTo>
                    <a:pt x="391114" y="1597187"/>
                  </a:lnTo>
                  <a:lnTo>
                    <a:pt x="422116" y="1632835"/>
                  </a:lnTo>
                  <a:lnTo>
                    <a:pt x="454107" y="1667581"/>
                  </a:lnTo>
                  <a:lnTo>
                    <a:pt x="487063" y="1701403"/>
                  </a:lnTo>
                  <a:lnTo>
                    <a:pt x="520964" y="1734279"/>
                  </a:lnTo>
                  <a:lnTo>
                    <a:pt x="555787" y="1766188"/>
                  </a:lnTo>
                  <a:lnTo>
                    <a:pt x="591510" y="1797106"/>
                  </a:lnTo>
                  <a:lnTo>
                    <a:pt x="628112" y="1827014"/>
                  </a:lnTo>
                  <a:lnTo>
                    <a:pt x="665572" y="1855889"/>
                  </a:lnTo>
                  <a:lnTo>
                    <a:pt x="703866" y="1883709"/>
                  </a:lnTo>
                  <a:lnTo>
                    <a:pt x="742974" y="1910452"/>
                  </a:lnTo>
                  <a:lnTo>
                    <a:pt x="782874" y="1936098"/>
                  </a:lnTo>
                  <a:lnTo>
                    <a:pt x="823543" y="1960623"/>
                  </a:lnTo>
                  <a:lnTo>
                    <a:pt x="864961" y="1984006"/>
                  </a:lnTo>
                  <a:lnTo>
                    <a:pt x="907104" y="2006226"/>
                  </a:lnTo>
                  <a:lnTo>
                    <a:pt x="949953" y="2027260"/>
                  </a:lnTo>
                  <a:lnTo>
                    <a:pt x="993484" y="2047087"/>
                  </a:lnTo>
                  <a:lnTo>
                    <a:pt x="1037676" y="2065686"/>
                  </a:lnTo>
                  <a:lnTo>
                    <a:pt x="1082507" y="2083033"/>
                  </a:lnTo>
                  <a:lnTo>
                    <a:pt x="1127956" y="2099108"/>
                  </a:lnTo>
                  <a:lnTo>
                    <a:pt x="1174000" y="2113889"/>
                  </a:lnTo>
                  <a:lnTo>
                    <a:pt x="1142606" y="2087645"/>
                  </a:lnTo>
                  <a:lnTo>
                    <a:pt x="1112566" y="2060228"/>
                  </a:lnTo>
                  <a:lnTo>
                    <a:pt x="1083915" y="2031648"/>
                  </a:lnTo>
                  <a:lnTo>
                    <a:pt x="1056687" y="2001913"/>
                  </a:lnTo>
                  <a:lnTo>
                    <a:pt x="1030916" y="1971035"/>
                  </a:lnTo>
                  <a:lnTo>
                    <a:pt x="1006635" y="1939022"/>
                  </a:lnTo>
                  <a:lnTo>
                    <a:pt x="983880" y="1905884"/>
                  </a:lnTo>
                  <a:lnTo>
                    <a:pt x="962684" y="1871631"/>
                  </a:lnTo>
                  <a:lnTo>
                    <a:pt x="943081" y="1836272"/>
                  </a:lnTo>
                  <a:lnTo>
                    <a:pt x="925106" y="1799817"/>
                  </a:lnTo>
                  <a:lnTo>
                    <a:pt x="908792" y="1762276"/>
                  </a:lnTo>
                  <a:lnTo>
                    <a:pt x="894175" y="1723657"/>
                  </a:lnTo>
                  <a:lnTo>
                    <a:pt x="881287" y="1683972"/>
                  </a:lnTo>
                  <a:lnTo>
                    <a:pt x="870163" y="1643228"/>
                  </a:lnTo>
                  <a:lnTo>
                    <a:pt x="860837" y="1601437"/>
                  </a:lnTo>
                  <a:lnTo>
                    <a:pt x="853344" y="1558607"/>
                  </a:lnTo>
                  <a:lnTo>
                    <a:pt x="847717" y="1514748"/>
                  </a:lnTo>
                  <a:lnTo>
                    <a:pt x="843991" y="1469870"/>
                  </a:lnTo>
                  <a:lnTo>
                    <a:pt x="842200" y="1423983"/>
                  </a:lnTo>
                  <a:lnTo>
                    <a:pt x="842377" y="1377095"/>
                  </a:lnTo>
                  <a:lnTo>
                    <a:pt x="844558" y="1329217"/>
                  </a:lnTo>
                  <a:lnTo>
                    <a:pt x="848775" y="1280358"/>
                  </a:lnTo>
                  <a:lnTo>
                    <a:pt x="855064" y="1230528"/>
                  </a:lnTo>
                  <a:lnTo>
                    <a:pt x="863458" y="1179737"/>
                  </a:lnTo>
                  <a:lnTo>
                    <a:pt x="873991" y="1127993"/>
                  </a:lnTo>
                  <a:lnTo>
                    <a:pt x="886699" y="1075307"/>
                  </a:lnTo>
                  <a:lnTo>
                    <a:pt x="901614" y="1021688"/>
                  </a:lnTo>
                  <a:lnTo>
                    <a:pt x="918771" y="967146"/>
                  </a:lnTo>
                  <a:lnTo>
                    <a:pt x="938204" y="911691"/>
                  </a:lnTo>
                  <a:lnTo>
                    <a:pt x="959947" y="855332"/>
                  </a:lnTo>
                  <a:lnTo>
                    <a:pt x="984034" y="798078"/>
                  </a:lnTo>
                  <a:lnTo>
                    <a:pt x="1010500" y="739940"/>
                  </a:lnTo>
                  <a:lnTo>
                    <a:pt x="1010208" y="739940"/>
                  </a:lnTo>
                  <a:lnTo>
                    <a:pt x="1029304" y="689947"/>
                  </a:lnTo>
                  <a:lnTo>
                    <a:pt x="1043381" y="637705"/>
                  </a:lnTo>
                  <a:lnTo>
                    <a:pt x="1052085" y="583481"/>
                  </a:lnTo>
                  <a:lnTo>
                    <a:pt x="1055065" y="527545"/>
                  </a:lnTo>
                  <a:lnTo>
                    <a:pt x="1052909" y="479526"/>
                  </a:lnTo>
                  <a:lnTo>
                    <a:pt x="1046565" y="432716"/>
                  </a:lnTo>
                  <a:lnTo>
                    <a:pt x="1036219" y="387300"/>
                  </a:lnTo>
                  <a:lnTo>
                    <a:pt x="1022058" y="343464"/>
                  </a:lnTo>
                  <a:lnTo>
                    <a:pt x="1004268" y="301395"/>
                  </a:lnTo>
                  <a:lnTo>
                    <a:pt x="983036" y="261279"/>
                  </a:lnTo>
                  <a:lnTo>
                    <a:pt x="958547" y="223302"/>
                  </a:lnTo>
                  <a:lnTo>
                    <a:pt x="930988" y="187651"/>
                  </a:lnTo>
                  <a:lnTo>
                    <a:pt x="900545" y="154511"/>
                  </a:lnTo>
                  <a:lnTo>
                    <a:pt x="867405" y="124069"/>
                  </a:lnTo>
                  <a:lnTo>
                    <a:pt x="831754" y="96511"/>
                  </a:lnTo>
                  <a:lnTo>
                    <a:pt x="793778" y="72023"/>
                  </a:lnTo>
                  <a:lnTo>
                    <a:pt x="753663" y="50792"/>
                  </a:lnTo>
                  <a:lnTo>
                    <a:pt x="711596" y="33003"/>
                  </a:lnTo>
                  <a:lnTo>
                    <a:pt x="667763" y="18843"/>
                  </a:lnTo>
                  <a:lnTo>
                    <a:pt x="622351" y="8499"/>
                  </a:lnTo>
                  <a:lnTo>
                    <a:pt x="575545" y="2155"/>
                  </a:lnTo>
                  <a:lnTo>
                    <a:pt x="527532" y="0"/>
                  </a:lnTo>
                  <a:close/>
                </a:path>
              </a:pathLst>
            </a:custGeom>
            <a:solidFill>
              <a:srgbClr val="36B66D"/>
            </a:solidFill>
          </p:spPr>
          <p:txBody>
            <a:bodyPr wrap="square" lIns="0" tIns="0" rIns="0" bIns="0" rtlCol="0"/>
            <a:lstStyle/>
            <a:p>
              <a:endParaRPr>
                <a:solidFill>
                  <a:srgbClr val="283949"/>
                </a:solidFill>
              </a:endParaRPr>
            </a:p>
          </p:txBody>
        </p:sp>
        <p:sp>
          <p:nvSpPr>
            <p:cNvPr id="37" name="object 23"/>
            <p:cNvSpPr/>
            <p:nvPr/>
          </p:nvSpPr>
          <p:spPr>
            <a:xfrm>
              <a:off x="3155798" y="4731352"/>
              <a:ext cx="673100" cy="1374140"/>
            </a:xfrm>
            <a:custGeom>
              <a:avLst/>
              <a:gdLst/>
              <a:ahLst/>
              <a:cxnLst/>
              <a:rect l="l" t="t" r="r" b="b"/>
              <a:pathLst>
                <a:path w="673100" h="1374139">
                  <a:moveTo>
                    <a:pt x="509155" y="0"/>
                  </a:moveTo>
                  <a:lnTo>
                    <a:pt x="508863" y="0"/>
                  </a:lnTo>
                  <a:lnTo>
                    <a:pt x="488192" y="41776"/>
                  </a:lnTo>
                  <a:lnTo>
                    <a:pt x="464047" y="81371"/>
                  </a:lnTo>
                  <a:lnTo>
                    <a:pt x="436628" y="118581"/>
                  </a:lnTo>
                  <a:lnTo>
                    <a:pt x="406135" y="153205"/>
                  </a:lnTo>
                  <a:lnTo>
                    <a:pt x="372765" y="185041"/>
                  </a:lnTo>
                  <a:lnTo>
                    <a:pt x="336719" y="213887"/>
                  </a:lnTo>
                  <a:lnTo>
                    <a:pt x="298196" y="239542"/>
                  </a:lnTo>
                  <a:lnTo>
                    <a:pt x="257395" y="261804"/>
                  </a:lnTo>
                  <a:lnTo>
                    <a:pt x="214514" y="280470"/>
                  </a:lnTo>
                  <a:lnTo>
                    <a:pt x="169754" y="295340"/>
                  </a:lnTo>
                  <a:lnTo>
                    <a:pt x="123313" y="306211"/>
                  </a:lnTo>
                  <a:lnTo>
                    <a:pt x="75391" y="312882"/>
                  </a:lnTo>
                  <a:lnTo>
                    <a:pt x="26187" y="315150"/>
                  </a:lnTo>
                  <a:lnTo>
                    <a:pt x="0" y="313817"/>
                  </a:lnTo>
                  <a:lnTo>
                    <a:pt x="5452" y="379002"/>
                  </a:lnTo>
                  <a:lnTo>
                    <a:pt x="13290" y="441624"/>
                  </a:lnTo>
                  <a:lnTo>
                    <a:pt x="23407" y="501750"/>
                  </a:lnTo>
                  <a:lnTo>
                    <a:pt x="35697" y="559449"/>
                  </a:lnTo>
                  <a:lnTo>
                    <a:pt x="50054" y="614789"/>
                  </a:lnTo>
                  <a:lnTo>
                    <a:pt x="66369" y="667840"/>
                  </a:lnTo>
                  <a:lnTo>
                    <a:pt x="84537" y="718668"/>
                  </a:lnTo>
                  <a:lnTo>
                    <a:pt x="104451" y="767343"/>
                  </a:lnTo>
                  <a:lnTo>
                    <a:pt x="126005" y="813933"/>
                  </a:lnTo>
                  <a:lnTo>
                    <a:pt x="149091" y="858506"/>
                  </a:lnTo>
                  <a:lnTo>
                    <a:pt x="173602" y="901130"/>
                  </a:lnTo>
                  <a:lnTo>
                    <a:pt x="199433" y="941875"/>
                  </a:lnTo>
                  <a:lnTo>
                    <a:pt x="226477" y="980808"/>
                  </a:lnTo>
                  <a:lnTo>
                    <a:pt x="254626" y="1017998"/>
                  </a:lnTo>
                  <a:lnTo>
                    <a:pt x="283775" y="1053513"/>
                  </a:lnTo>
                  <a:lnTo>
                    <a:pt x="313816" y="1087421"/>
                  </a:lnTo>
                  <a:lnTo>
                    <a:pt x="344642" y="1119792"/>
                  </a:lnTo>
                  <a:lnTo>
                    <a:pt x="376148" y="1150693"/>
                  </a:lnTo>
                  <a:lnTo>
                    <a:pt x="408226" y="1180192"/>
                  </a:lnTo>
                  <a:lnTo>
                    <a:pt x="440770" y="1208359"/>
                  </a:lnTo>
                  <a:lnTo>
                    <a:pt x="473673" y="1235261"/>
                  </a:lnTo>
                  <a:lnTo>
                    <a:pt x="506828" y="1260967"/>
                  </a:lnTo>
                  <a:lnTo>
                    <a:pt x="540129" y="1285546"/>
                  </a:lnTo>
                  <a:lnTo>
                    <a:pt x="573469" y="1309065"/>
                  </a:lnTo>
                  <a:lnTo>
                    <a:pt x="606741" y="1331593"/>
                  </a:lnTo>
                  <a:lnTo>
                    <a:pt x="639838" y="1353198"/>
                  </a:lnTo>
                  <a:lnTo>
                    <a:pt x="672655" y="1373949"/>
                  </a:lnTo>
                  <a:lnTo>
                    <a:pt x="641261" y="1347705"/>
                  </a:lnTo>
                  <a:lnTo>
                    <a:pt x="611221" y="1320288"/>
                  </a:lnTo>
                  <a:lnTo>
                    <a:pt x="582570" y="1291707"/>
                  </a:lnTo>
                  <a:lnTo>
                    <a:pt x="555342" y="1261973"/>
                  </a:lnTo>
                  <a:lnTo>
                    <a:pt x="529570" y="1231095"/>
                  </a:lnTo>
                  <a:lnTo>
                    <a:pt x="505290" y="1199082"/>
                  </a:lnTo>
                  <a:lnTo>
                    <a:pt x="482535" y="1165944"/>
                  </a:lnTo>
                  <a:lnTo>
                    <a:pt x="461339" y="1131691"/>
                  </a:lnTo>
                  <a:lnTo>
                    <a:pt x="441736" y="1096332"/>
                  </a:lnTo>
                  <a:lnTo>
                    <a:pt x="423761" y="1059877"/>
                  </a:lnTo>
                  <a:lnTo>
                    <a:pt x="407447" y="1022336"/>
                  </a:lnTo>
                  <a:lnTo>
                    <a:pt x="392829" y="983717"/>
                  </a:lnTo>
                  <a:lnTo>
                    <a:pt x="379942" y="944032"/>
                  </a:lnTo>
                  <a:lnTo>
                    <a:pt x="368818" y="903288"/>
                  </a:lnTo>
                  <a:lnTo>
                    <a:pt x="359492" y="861497"/>
                  </a:lnTo>
                  <a:lnTo>
                    <a:pt x="351999" y="818667"/>
                  </a:lnTo>
                  <a:lnTo>
                    <a:pt x="346372" y="774808"/>
                  </a:lnTo>
                  <a:lnTo>
                    <a:pt x="342646" y="729930"/>
                  </a:lnTo>
                  <a:lnTo>
                    <a:pt x="340855" y="684043"/>
                  </a:lnTo>
                  <a:lnTo>
                    <a:pt x="341032" y="637155"/>
                  </a:lnTo>
                  <a:lnTo>
                    <a:pt x="343212" y="589277"/>
                  </a:lnTo>
                  <a:lnTo>
                    <a:pt x="347430" y="540418"/>
                  </a:lnTo>
                  <a:lnTo>
                    <a:pt x="353719" y="490588"/>
                  </a:lnTo>
                  <a:lnTo>
                    <a:pt x="362113" y="439797"/>
                  </a:lnTo>
                  <a:lnTo>
                    <a:pt x="372646" y="388053"/>
                  </a:lnTo>
                  <a:lnTo>
                    <a:pt x="385354" y="335367"/>
                  </a:lnTo>
                  <a:lnTo>
                    <a:pt x="400269" y="281748"/>
                  </a:lnTo>
                  <a:lnTo>
                    <a:pt x="417426" y="227206"/>
                  </a:lnTo>
                  <a:lnTo>
                    <a:pt x="436859" y="171751"/>
                  </a:lnTo>
                  <a:lnTo>
                    <a:pt x="458602" y="115392"/>
                  </a:lnTo>
                  <a:lnTo>
                    <a:pt x="482689" y="58138"/>
                  </a:lnTo>
                  <a:lnTo>
                    <a:pt x="509155" y="0"/>
                  </a:lnTo>
                  <a:close/>
                </a:path>
              </a:pathLst>
            </a:custGeom>
            <a:solidFill>
              <a:srgbClr val="D5DADA"/>
            </a:solidFill>
          </p:spPr>
          <p:txBody>
            <a:bodyPr wrap="square" lIns="0" tIns="0" rIns="0" bIns="0" rtlCol="0"/>
            <a:lstStyle/>
            <a:p>
              <a:endParaRPr>
                <a:solidFill>
                  <a:srgbClr val="283949"/>
                </a:solidFill>
              </a:endParaRPr>
            </a:p>
          </p:txBody>
        </p:sp>
        <p:sp>
          <p:nvSpPr>
            <p:cNvPr id="38" name="object 24"/>
            <p:cNvSpPr/>
            <p:nvPr/>
          </p:nvSpPr>
          <p:spPr>
            <a:xfrm>
              <a:off x="2937294" y="4274083"/>
              <a:ext cx="926376" cy="926414"/>
            </a:xfrm>
            <a:prstGeom prst="rect">
              <a:avLst/>
            </a:prstGeom>
            <a:blipFill>
              <a:blip r:embed="rId6" cstate="print"/>
              <a:stretch>
                <a:fillRect/>
              </a:stretch>
            </a:blipFill>
          </p:spPr>
          <p:txBody>
            <a:bodyPr wrap="square" lIns="0" tIns="0" rIns="0" bIns="0" rtlCol="0"/>
            <a:lstStyle/>
            <a:p>
              <a:endParaRPr>
                <a:solidFill>
                  <a:srgbClr val="283949"/>
                </a:solidFill>
              </a:endParaRPr>
            </a:p>
          </p:txBody>
        </p:sp>
        <p:sp>
          <p:nvSpPr>
            <p:cNvPr id="39" name="object 25"/>
            <p:cNvSpPr/>
            <p:nvPr/>
          </p:nvSpPr>
          <p:spPr>
            <a:xfrm>
              <a:off x="2835680" y="4172666"/>
              <a:ext cx="692785" cy="692785"/>
            </a:xfrm>
            <a:custGeom>
              <a:avLst/>
              <a:gdLst/>
              <a:ahLst/>
              <a:cxnLst/>
              <a:rect l="l" t="t" r="r" b="b"/>
              <a:pathLst>
                <a:path w="692785" h="692785">
                  <a:moveTo>
                    <a:pt x="346303" y="0"/>
                  </a:moveTo>
                  <a:lnTo>
                    <a:pt x="299314" y="3161"/>
                  </a:lnTo>
                  <a:lnTo>
                    <a:pt x="254245" y="12369"/>
                  </a:lnTo>
                  <a:lnTo>
                    <a:pt x="211510" y="27213"/>
                  </a:lnTo>
                  <a:lnTo>
                    <a:pt x="171521" y="47279"/>
                  </a:lnTo>
                  <a:lnTo>
                    <a:pt x="134691" y="72154"/>
                  </a:lnTo>
                  <a:lnTo>
                    <a:pt x="101433" y="101426"/>
                  </a:lnTo>
                  <a:lnTo>
                    <a:pt x="72159" y="134683"/>
                  </a:lnTo>
                  <a:lnTo>
                    <a:pt x="47282" y="171512"/>
                  </a:lnTo>
                  <a:lnTo>
                    <a:pt x="27215" y="211499"/>
                  </a:lnTo>
                  <a:lnTo>
                    <a:pt x="12370" y="254233"/>
                  </a:lnTo>
                  <a:lnTo>
                    <a:pt x="3161" y="299301"/>
                  </a:lnTo>
                  <a:lnTo>
                    <a:pt x="0" y="346290"/>
                  </a:lnTo>
                  <a:lnTo>
                    <a:pt x="3161" y="393279"/>
                  </a:lnTo>
                  <a:lnTo>
                    <a:pt x="12370" y="438346"/>
                  </a:lnTo>
                  <a:lnTo>
                    <a:pt x="27215" y="481078"/>
                  </a:lnTo>
                  <a:lnTo>
                    <a:pt x="47282" y="521063"/>
                  </a:lnTo>
                  <a:lnTo>
                    <a:pt x="72159" y="557888"/>
                  </a:lnTo>
                  <a:lnTo>
                    <a:pt x="101433" y="591142"/>
                  </a:lnTo>
                  <a:lnTo>
                    <a:pt x="134691" y="620411"/>
                  </a:lnTo>
                  <a:lnTo>
                    <a:pt x="171521" y="645283"/>
                  </a:lnTo>
                  <a:lnTo>
                    <a:pt x="211510" y="665346"/>
                  </a:lnTo>
                  <a:lnTo>
                    <a:pt x="254245" y="680188"/>
                  </a:lnTo>
                  <a:lnTo>
                    <a:pt x="299314" y="689395"/>
                  </a:lnTo>
                  <a:lnTo>
                    <a:pt x="346303" y="692556"/>
                  </a:lnTo>
                  <a:lnTo>
                    <a:pt x="393289" y="689395"/>
                  </a:lnTo>
                  <a:lnTo>
                    <a:pt x="438354" y="680188"/>
                  </a:lnTo>
                  <a:lnTo>
                    <a:pt x="481085" y="665346"/>
                  </a:lnTo>
                  <a:lnTo>
                    <a:pt x="521070" y="645283"/>
                  </a:lnTo>
                  <a:lnTo>
                    <a:pt x="557895" y="620411"/>
                  </a:lnTo>
                  <a:lnTo>
                    <a:pt x="591150" y="591142"/>
                  </a:lnTo>
                  <a:lnTo>
                    <a:pt x="620420" y="557888"/>
                  </a:lnTo>
                  <a:lnTo>
                    <a:pt x="645293" y="521063"/>
                  </a:lnTo>
                  <a:lnTo>
                    <a:pt x="665357" y="481078"/>
                  </a:lnTo>
                  <a:lnTo>
                    <a:pt x="680200" y="438346"/>
                  </a:lnTo>
                  <a:lnTo>
                    <a:pt x="689408" y="393279"/>
                  </a:lnTo>
                  <a:lnTo>
                    <a:pt x="692569" y="346290"/>
                  </a:lnTo>
                  <a:lnTo>
                    <a:pt x="689408" y="299301"/>
                  </a:lnTo>
                  <a:lnTo>
                    <a:pt x="680200" y="254233"/>
                  </a:lnTo>
                  <a:lnTo>
                    <a:pt x="665357" y="211499"/>
                  </a:lnTo>
                  <a:lnTo>
                    <a:pt x="645293" y="171512"/>
                  </a:lnTo>
                  <a:lnTo>
                    <a:pt x="620420" y="134683"/>
                  </a:lnTo>
                  <a:lnTo>
                    <a:pt x="591150" y="101426"/>
                  </a:lnTo>
                  <a:lnTo>
                    <a:pt x="557895" y="72154"/>
                  </a:lnTo>
                  <a:lnTo>
                    <a:pt x="521070" y="47279"/>
                  </a:lnTo>
                  <a:lnTo>
                    <a:pt x="481085" y="27213"/>
                  </a:lnTo>
                  <a:lnTo>
                    <a:pt x="438354" y="12369"/>
                  </a:lnTo>
                  <a:lnTo>
                    <a:pt x="393289" y="3161"/>
                  </a:lnTo>
                  <a:lnTo>
                    <a:pt x="346303" y="0"/>
                  </a:lnTo>
                  <a:close/>
                </a:path>
              </a:pathLst>
            </a:custGeom>
            <a:solidFill>
              <a:srgbClr val="FFFFFF"/>
            </a:solidFill>
          </p:spPr>
          <p:txBody>
            <a:bodyPr wrap="square" lIns="0" tIns="0" rIns="0" bIns="0" rtlCol="0"/>
            <a:lstStyle/>
            <a:p>
              <a:endParaRPr>
                <a:solidFill>
                  <a:srgbClr val="283949"/>
                </a:solidFill>
              </a:endParaRPr>
            </a:p>
          </p:txBody>
        </p:sp>
      </p:grpSp>
      <p:grpSp>
        <p:nvGrpSpPr>
          <p:cNvPr id="40" name="object 33"/>
          <p:cNvGrpSpPr/>
          <p:nvPr/>
        </p:nvGrpSpPr>
        <p:grpSpPr>
          <a:xfrm>
            <a:off x="4819519" y="2591314"/>
            <a:ext cx="2705100" cy="2627630"/>
            <a:chOff x="2952407" y="3202584"/>
            <a:chExt cx="2705100" cy="2627630"/>
          </a:xfrm>
        </p:grpSpPr>
        <p:sp>
          <p:nvSpPr>
            <p:cNvPr id="41" name="object 34"/>
            <p:cNvSpPr/>
            <p:nvPr/>
          </p:nvSpPr>
          <p:spPr>
            <a:xfrm>
              <a:off x="2952407" y="4289958"/>
              <a:ext cx="2705100" cy="461009"/>
            </a:xfrm>
            <a:custGeom>
              <a:avLst/>
              <a:gdLst/>
              <a:ahLst/>
              <a:cxnLst/>
              <a:rect l="l" t="t" r="r" b="b"/>
              <a:pathLst>
                <a:path w="2705100" h="461010">
                  <a:moveTo>
                    <a:pt x="460616" y="230301"/>
                  </a:moveTo>
                  <a:lnTo>
                    <a:pt x="459854" y="222796"/>
                  </a:lnTo>
                  <a:lnTo>
                    <a:pt x="455930" y="183946"/>
                  </a:lnTo>
                  <a:lnTo>
                    <a:pt x="442493" y="140741"/>
                  </a:lnTo>
                  <a:lnTo>
                    <a:pt x="430441" y="118579"/>
                  </a:lnTo>
                  <a:lnTo>
                    <a:pt x="430441" y="222796"/>
                  </a:lnTo>
                  <a:lnTo>
                    <a:pt x="430441" y="237782"/>
                  </a:lnTo>
                  <a:lnTo>
                    <a:pt x="425843" y="273710"/>
                  </a:lnTo>
                  <a:lnTo>
                    <a:pt x="415175" y="307365"/>
                  </a:lnTo>
                  <a:lnTo>
                    <a:pt x="399008" y="338162"/>
                  </a:lnTo>
                  <a:lnTo>
                    <a:pt x="377939" y="365544"/>
                  </a:lnTo>
                  <a:lnTo>
                    <a:pt x="375666" y="363423"/>
                  </a:lnTo>
                  <a:lnTo>
                    <a:pt x="371665" y="359676"/>
                  </a:lnTo>
                  <a:lnTo>
                    <a:pt x="367385" y="355968"/>
                  </a:lnTo>
                  <a:lnTo>
                    <a:pt x="367385" y="376174"/>
                  </a:lnTo>
                  <a:lnTo>
                    <a:pt x="357568" y="384835"/>
                  </a:lnTo>
                  <a:lnTo>
                    <a:pt x="347192" y="392861"/>
                  </a:lnTo>
                  <a:lnTo>
                    <a:pt x="336308" y="400189"/>
                  </a:lnTo>
                  <a:lnTo>
                    <a:pt x="324929" y="406806"/>
                  </a:lnTo>
                  <a:lnTo>
                    <a:pt x="332600" y="397014"/>
                  </a:lnTo>
                  <a:lnTo>
                    <a:pt x="339813" y="386486"/>
                  </a:lnTo>
                  <a:lnTo>
                    <a:pt x="346583" y="375208"/>
                  </a:lnTo>
                  <a:lnTo>
                    <a:pt x="352767" y="363423"/>
                  </a:lnTo>
                  <a:lnTo>
                    <a:pt x="357632" y="367347"/>
                  </a:lnTo>
                  <a:lnTo>
                    <a:pt x="362470" y="371614"/>
                  </a:lnTo>
                  <a:lnTo>
                    <a:pt x="367385" y="376174"/>
                  </a:lnTo>
                  <a:lnTo>
                    <a:pt x="367385" y="355968"/>
                  </a:lnTo>
                  <a:lnTo>
                    <a:pt x="365455" y="354279"/>
                  </a:lnTo>
                  <a:lnTo>
                    <a:pt x="359143" y="349364"/>
                  </a:lnTo>
                  <a:lnTo>
                    <a:pt x="362369" y="340410"/>
                  </a:lnTo>
                  <a:lnTo>
                    <a:pt x="368300" y="323913"/>
                  </a:lnTo>
                  <a:lnTo>
                    <a:pt x="375246" y="296659"/>
                  </a:lnTo>
                  <a:lnTo>
                    <a:pt x="379806" y="267855"/>
                  </a:lnTo>
                  <a:lnTo>
                    <a:pt x="381825" y="237782"/>
                  </a:lnTo>
                  <a:lnTo>
                    <a:pt x="430441" y="237782"/>
                  </a:lnTo>
                  <a:lnTo>
                    <a:pt x="430441" y="222796"/>
                  </a:lnTo>
                  <a:lnTo>
                    <a:pt x="381825" y="222796"/>
                  </a:lnTo>
                  <a:lnTo>
                    <a:pt x="379806" y="192735"/>
                  </a:lnTo>
                  <a:lnTo>
                    <a:pt x="375259" y="163957"/>
                  </a:lnTo>
                  <a:lnTo>
                    <a:pt x="368312" y="136715"/>
                  </a:lnTo>
                  <a:lnTo>
                    <a:pt x="366826" y="132588"/>
                  </a:lnTo>
                  <a:lnTo>
                    <a:pt x="366826" y="222796"/>
                  </a:lnTo>
                  <a:lnTo>
                    <a:pt x="366826" y="237782"/>
                  </a:lnTo>
                  <a:lnTo>
                    <a:pt x="365023" y="265404"/>
                  </a:lnTo>
                  <a:lnTo>
                    <a:pt x="360997" y="291871"/>
                  </a:lnTo>
                  <a:lnTo>
                    <a:pt x="354888" y="316953"/>
                  </a:lnTo>
                  <a:lnTo>
                    <a:pt x="346849" y="340410"/>
                  </a:lnTo>
                  <a:lnTo>
                    <a:pt x="340791" y="336981"/>
                  </a:lnTo>
                  <a:lnTo>
                    <a:pt x="340791" y="354330"/>
                  </a:lnTo>
                  <a:lnTo>
                    <a:pt x="316712" y="393687"/>
                  </a:lnTo>
                  <a:lnTo>
                    <a:pt x="286842" y="422440"/>
                  </a:lnTo>
                  <a:lnTo>
                    <a:pt x="237807" y="430428"/>
                  </a:lnTo>
                  <a:lnTo>
                    <a:pt x="237807" y="325437"/>
                  </a:lnTo>
                  <a:lnTo>
                    <a:pt x="269709" y="327736"/>
                  </a:lnTo>
                  <a:lnTo>
                    <a:pt x="296646" y="333273"/>
                  </a:lnTo>
                  <a:lnTo>
                    <a:pt x="319913" y="342125"/>
                  </a:lnTo>
                  <a:lnTo>
                    <a:pt x="340791" y="354330"/>
                  </a:lnTo>
                  <a:lnTo>
                    <a:pt x="340791" y="336981"/>
                  </a:lnTo>
                  <a:lnTo>
                    <a:pt x="324675" y="327850"/>
                  </a:lnTo>
                  <a:lnTo>
                    <a:pt x="318173" y="325437"/>
                  </a:lnTo>
                  <a:lnTo>
                    <a:pt x="299910" y="318655"/>
                  </a:lnTo>
                  <a:lnTo>
                    <a:pt x="271348" y="312851"/>
                  </a:lnTo>
                  <a:lnTo>
                    <a:pt x="237807" y="310451"/>
                  </a:lnTo>
                  <a:lnTo>
                    <a:pt x="237807" y="237782"/>
                  </a:lnTo>
                  <a:lnTo>
                    <a:pt x="366826" y="237782"/>
                  </a:lnTo>
                  <a:lnTo>
                    <a:pt x="366826" y="222796"/>
                  </a:lnTo>
                  <a:lnTo>
                    <a:pt x="237807" y="222796"/>
                  </a:lnTo>
                  <a:lnTo>
                    <a:pt x="237807" y="150164"/>
                  </a:lnTo>
                  <a:lnTo>
                    <a:pt x="271348" y="147764"/>
                  </a:lnTo>
                  <a:lnTo>
                    <a:pt x="299910" y="141960"/>
                  </a:lnTo>
                  <a:lnTo>
                    <a:pt x="318173" y="135178"/>
                  </a:lnTo>
                  <a:lnTo>
                    <a:pt x="324688" y="132765"/>
                  </a:lnTo>
                  <a:lnTo>
                    <a:pt x="361010" y="168732"/>
                  </a:lnTo>
                  <a:lnTo>
                    <a:pt x="366826" y="222796"/>
                  </a:lnTo>
                  <a:lnTo>
                    <a:pt x="366826" y="132588"/>
                  </a:lnTo>
                  <a:lnTo>
                    <a:pt x="362369" y="120205"/>
                  </a:lnTo>
                  <a:lnTo>
                    <a:pt x="359156" y="111277"/>
                  </a:lnTo>
                  <a:lnTo>
                    <a:pt x="365531" y="106273"/>
                  </a:lnTo>
                  <a:lnTo>
                    <a:pt x="371665" y="100939"/>
                  </a:lnTo>
                  <a:lnTo>
                    <a:pt x="375653" y="97205"/>
                  </a:lnTo>
                  <a:lnTo>
                    <a:pt x="377939" y="95072"/>
                  </a:lnTo>
                  <a:lnTo>
                    <a:pt x="399008" y="122440"/>
                  </a:lnTo>
                  <a:lnTo>
                    <a:pt x="415175" y="153250"/>
                  </a:lnTo>
                  <a:lnTo>
                    <a:pt x="425843" y="186893"/>
                  </a:lnTo>
                  <a:lnTo>
                    <a:pt x="430441" y="222796"/>
                  </a:lnTo>
                  <a:lnTo>
                    <a:pt x="430441" y="118579"/>
                  </a:lnTo>
                  <a:lnTo>
                    <a:pt x="393077" y="67538"/>
                  </a:lnTo>
                  <a:lnTo>
                    <a:pt x="367385" y="46329"/>
                  </a:lnTo>
                  <a:lnTo>
                    <a:pt x="367385" y="84429"/>
                  </a:lnTo>
                  <a:lnTo>
                    <a:pt x="362496" y="89001"/>
                  </a:lnTo>
                  <a:lnTo>
                    <a:pt x="357632" y="93268"/>
                  </a:lnTo>
                  <a:lnTo>
                    <a:pt x="352806" y="97205"/>
                  </a:lnTo>
                  <a:lnTo>
                    <a:pt x="346570" y="85331"/>
                  </a:lnTo>
                  <a:lnTo>
                    <a:pt x="340791" y="75730"/>
                  </a:lnTo>
                  <a:lnTo>
                    <a:pt x="340791" y="106273"/>
                  </a:lnTo>
                  <a:lnTo>
                    <a:pt x="319913" y="118503"/>
                  </a:lnTo>
                  <a:lnTo>
                    <a:pt x="296646" y="127355"/>
                  </a:lnTo>
                  <a:lnTo>
                    <a:pt x="269709" y="132892"/>
                  </a:lnTo>
                  <a:lnTo>
                    <a:pt x="237807" y="135178"/>
                  </a:lnTo>
                  <a:lnTo>
                    <a:pt x="237807" y="30162"/>
                  </a:lnTo>
                  <a:lnTo>
                    <a:pt x="286842" y="38150"/>
                  </a:lnTo>
                  <a:lnTo>
                    <a:pt x="316712" y="66929"/>
                  </a:lnTo>
                  <a:lnTo>
                    <a:pt x="340791" y="106273"/>
                  </a:lnTo>
                  <a:lnTo>
                    <a:pt x="340791" y="75730"/>
                  </a:lnTo>
                  <a:lnTo>
                    <a:pt x="339826" y="74117"/>
                  </a:lnTo>
                  <a:lnTo>
                    <a:pt x="332600" y="63588"/>
                  </a:lnTo>
                  <a:lnTo>
                    <a:pt x="324929" y="53797"/>
                  </a:lnTo>
                  <a:lnTo>
                    <a:pt x="336308" y="60413"/>
                  </a:lnTo>
                  <a:lnTo>
                    <a:pt x="347205" y="67754"/>
                  </a:lnTo>
                  <a:lnTo>
                    <a:pt x="357568" y="75780"/>
                  </a:lnTo>
                  <a:lnTo>
                    <a:pt x="367385" y="84429"/>
                  </a:lnTo>
                  <a:lnTo>
                    <a:pt x="367385" y="46329"/>
                  </a:lnTo>
                  <a:lnTo>
                    <a:pt x="319862" y="18135"/>
                  </a:lnTo>
                  <a:lnTo>
                    <a:pt x="276656" y="4686"/>
                  </a:lnTo>
                  <a:lnTo>
                    <a:pt x="230301" y="0"/>
                  </a:lnTo>
                  <a:lnTo>
                    <a:pt x="222796" y="762"/>
                  </a:lnTo>
                  <a:lnTo>
                    <a:pt x="222796" y="30162"/>
                  </a:lnTo>
                  <a:lnTo>
                    <a:pt x="222796" y="135178"/>
                  </a:lnTo>
                  <a:lnTo>
                    <a:pt x="222796" y="430428"/>
                  </a:lnTo>
                  <a:lnTo>
                    <a:pt x="210172" y="429577"/>
                  </a:lnTo>
                  <a:lnTo>
                    <a:pt x="158178" y="409511"/>
                  </a:lnTo>
                  <a:lnTo>
                    <a:pt x="155752" y="406819"/>
                  </a:lnTo>
                  <a:lnTo>
                    <a:pt x="143878" y="393687"/>
                  </a:lnTo>
                  <a:lnTo>
                    <a:pt x="135648" y="381850"/>
                  </a:lnTo>
                  <a:lnTo>
                    <a:pt x="135648" y="406806"/>
                  </a:lnTo>
                  <a:lnTo>
                    <a:pt x="124282" y="400189"/>
                  </a:lnTo>
                  <a:lnTo>
                    <a:pt x="113398" y="392849"/>
                  </a:lnTo>
                  <a:lnTo>
                    <a:pt x="103035" y="384835"/>
                  </a:lnTo>
                  <a:lnTo>
                    <a:pt x="93218" y="376174"/>
                  </a:lnTo>
                  <a:lnTo>
                    <a:pt x="98120" y="371614"/>
                  </a:lnTo>
                  <a:lnTo>
                    <a:pt x="102958" y="367347"/>
                  </a:lnTo>
                  <a:lnTo>
                    <a:pt x="105194" y="365544"/>
                  </a:lnTo>
                  <a:lnTo>
                    <a:pt x="107823" y="363423"/>
                  </a:lnTo>
                  <a:lnTo>
                    <a:pt x="114058" y="375285"/>
                  </a:lnTo>
                  <a:lnTo>
                    <a:pt x="120802" y="386486"/>
                  </a:lnTo>
                  <a:lnTo>
                    <a:pt x="128016" y="397014"/>
                  </a:lnTo>
                  <a:lnTo>
                    <a:pt x="135648" y="406806"/>
                  </a:lnTo>
                  <a:lnTo>
                    <a:pt x="135648" y="381850"/>
                  </a:lnTo>
                  <a:lnTo>
                    <a:pt x="131038" y="375208"/>
                  </a:lnTo>
                  <a:lnTo>
                    <a:pt x="124688" y="363423"/>
                  </a:lnTo>
                  <a:lnTo>
                    <a:pt x="163944" y="333273"/>
                  </a:lnTo>
                  <a:lnTo>
                    <a:pt x="222796" y="325437"/>
                  </a:lnTo>
                  <a:lnTo>
                    <a:pt x="222796" y="310451"/>
                  </a:lnTo>
                  <a:lnTo>
                    <a:pt x="189255" y="312851"/>
                  </a:lnTo>
                  <a:lnTo>
                    <a:pt x="160693" y="318655"/>
                  </a:lnTo>
                  <a:lnTo>
                    <a:pt x="135915" y="327850"/>
                  </a:lnTo>
                  <a:lnTo>
                    <a:pt x="113741" y="340410"/>
                  </a:lnTo>
                  <a:lnTo>
                    <a:pt x="105714" y="316953"/>
                  </a:lnTo>
                  <a:lnTo>
                    <a:pt x="101460" y="299491"/>
                  </a:lnTo>
                  <a:lnTo>
                    <a:pt x="101460" y="349364"/>
                  </a:lnTo>
                  <a:lnTo>
                    <a:pt x="95084" y="354330"/>
                  </a:lnTo>
                  <a:lnTo>
                    <a:pt x="88938" y="359676"/>
                  </a:lnTo>
                  <a:lnTo>
                    <a:pt x="82664" y="365544"/>
                  </a:lnTo>
                  <a:lnTo>
                    <a:pt x="61595" y="338162"/>
                  </a:lnTo>
                  <a:lnTo>
                    <a:pt x="45427" y="307365"/>
                  </a:lnTo>
                  <a:lnTo>
                    <a:pt x="34759" y="273710"/>
                  </a:lnTo>
                  <a:lnTo>
                    <a:pt x="30162" y="237782"/>
                  </a:lnTo>
                  <a:lnTo>
                    <a:pt x="78778" y="237782"/>
                  </a:lnTo>
                  <a:lnTo>
                    <a:pt x="80784" y="267855"/>
                  </a:lnTo>
                  <a:lnTo>
                    <a:pt x="85356" y="296659"/>
                  </a:lnTo>
                  <a:lnTo>
                    <a:pt x="92303" y="323913"/>
                  </a:lnTo>
                  <a:lnTo>
                    <a:pt x="101460" y="349364"/>
                  </a:lnTo>
                  <a:lnTo>
                    <a:pt x="101460" y="299491"/>
                  </a:lnTo>
                  <a:lnTo>
                    <a:pt x="99606" y="291871"/>
                  </a:lnTo>
                  <a:lnTo>
                    <a:pt x="95580" y="265404"/>
                  </a:lnTo>
                  <a:lnTo>
                    <a:pt x="93776" y="237782"/>
                  </a:lnTo>
                  <a:lnTo>
                    <a:pt x="222796" y="237782"/>
                  </a:lnTo>
                  <a:lnTo>
                    <a:pt x="222796" y="222796"/>
                  </a:lnTo>
                  <a:lnTo>
                    <a:pt x="93776" y="222796"/>
                  </a:lnTo>
                  <a:lnTo>
                    <a:pt x="95580" y="195186"/>
                  </a:lnTo>
                  <a:lnTo>
                    <a:pt x="99606" y="168732"/>
                  </a:lnTo>
                  <a:lnTo>
                    <a:pt x="105702" y="143649"/>
                  </a:lnTo>
                  <a:lnTo>
                    <a:pt x="113728" y="120205"/>
                  </a:lnTo>
                  <a:lnTo>
                    <a:pt x="135915" y="132765"/>
                  </a:lnTo>
                  <a:lnTo>
                    <a:pt x="160680" y="141960"/>
                  </a:lnTo>
                  <a:lnTo>
                    <a:pt x="189242" y="147764"/>
                  </a:lnTo>
                  <a:lnTo>
                    <a:pt x="222796" y="150164"/>
                  </a:lnTo>
                  <a:lnTo>
                    <a:pt x="222796" y="135178"/>
                  </a:lnTo>
                  <a:lnTo>
                    <a:pt x="190881" y="132892"/>
                  </a:lnTo>
                  <a:lnTo>
                    <a:pt x="163944" y="127355"/>
                  </a:lnTo>
                  <a:lnTo>
                    <a:pt x="145161" y="120205"/>
                  </a:lnTo>
                  <a:lnTo>
                    <a:pt x="140677" y="118503"/>
                  </a:lnTo>
                  <a:lnTo>
                    <a:pt x="119799" y="106273"/>
                  </a:lnTo>
                  <a:lnTo>
                    <a:pt x="124675" y="97205"/>
                  </a:lnTo>
                  <a:lnTo>
                    <a:pt x="131076" y="85331"/>
                  </a:lnTo>
                  <a:lnTo>
                    <a:pt x="143878" y="66929"/>
                  </a:lnTo>
                  <a:lnTo>
                    <a:pt x="155727" y="53797"/>
                  </a:lnTo>
                  <a:lnTo>
                    <a:pt x="158165" y="51092"/>
                  </a:lnTo>
                  <a:lnTo>
                    <a:pt x="197777" y="32677"/>
                  </a:lnTo>
                  <a:lnTo>
                    <a:pt x="222796" y="30162"/>
                  </a:lnTo>
                  <a:lnTo>
                    <a:pt x="222796" y="762"/>
                  </a:lnTo>
                  <a:lnTo>
                    <a:pt x="183946" y="4686"/>
                  </a:lnTo>
                  <a:lnTo>
                    <a:pt x="140741" y="18135"/>
                  </a:lnTo>
                  <a:lnTo>
                    <a:pt x="135674" y="20891"/>
                  </a:lnTo>
                  <a:lnTo>
                    <a:pt x="135674" y="53797"/>
                  </a:lnTo>
                  <a:lnTo>
                    <a:pt x="128003" y="63588"/>
                  </a:lnTo>
                  <a:lnTo>
                    <a:pt x="120789" y="74117"/>
                  </a:lnTo>
                  <a:lnTo>
                    <a:pt x="114007" y="85407"/>
                  </a:lnTo>
                  <a:lnTo>
                    <a:pt x="107810" y="97205"/>
                  </a:lnTo>
                  <a:lnTo>
                    <a:pt x="105181" y="95072"/>
                  </a:lnTo>
                  <a:lnTo>
                    <a:pt x="102958" y="93268"/>
                  </a:lnTo>
                  <a:lnTo>
                    <a:pt x="101447" y="91948"/>
                  </a:lnTo>
                  <a:lnTo>
                    <a:pt x="101447" y="111277"/>
                  </a:lnTo>
                  <a:lnTo>
                    <a:pt x="92290" y="136715"/>
                  </a:lnTo>
                  <a:lnTo>
                    <a:pt x="85344" y="163957"/>
                  </a:lnTo>
                  <a:lnTo>
                    <a:pt x="80784" y="192735"/>
                  </a:lnTo>
                  <a:lnTo>
                    <a:pt x="78778" y="222796"/>
                  </a:lnTo>
                  <a:lnTo>
                    <a:pt x="30162" y="222796"/>
                  </a:lnTo>
                  <a:lnTo>
                    <a:pt x="34759" y="186893"/>
                  </a:lnTo>
                  <a:lnTo>
                    <a:pt x="45427" y="153250"/>
                  </a:lnTo>
                  <a:lnTo>
                    <a:pt x="61595" y="122440"/>
                  </a:lnTo>
                  <a:lnTo>
                    <a:pt x="82664" y="95072"/>
                  </a:lnTo>
                  <a:lnTo>
                    <a:pt x="88938" y="100939"/>
                  </a:lnTo>
                  <a:lnTo>
                    <a:pt x="95148" y="106324"/>
                  </a:lnTo>
                  <a:lnTo>
                    <a:pt x="101447" y="111277"/>
                  </a:lnTo>
                  <a:lnTo>
                    <a:pt x="101447" y="91948"/>
                  </a:lnTo>
                  <a:lnTo>
                    <a:pt x="98107" y="89001"/>
                  </a:lnTo>
                  <a:lnTo>
                    <a:pt x="93218" y="84429"/>
                  </a:lnTo>
                  <a:lnTo>
                    <a:pt x="103035" y="75780"/>
                  </a:lnTo>
                  <a:lnTo>
                    <a:pt x="113398" y="67754"/>
                  </a:lnTo>
                  <a:lnTo>
                    <a:pt x="124282" y="60413"/>
                  </a:lnTo>
                  <a:lnTo>
                    <a:pt x="135674" y="53797"/>
                  </a:lnTo>
                  <a:lnTo>
                    <a:pt x="135674" y="20891"/>
                  </a:lnTo>
                  <a:lnTo>
                    <a:pt x="101625" y="39382"/>
                  </a:lnTo>
                  <a:lnTo>
                    <a:pt x="67525" y="67538"/>
                  </a:lnTo>
                  <a:lnTo>
                    <a:pt x="39382" y="101625"/>
                  </a:lnTo>
                  <a:lnTo>
                    <a:pt x="18122" y="140741"/>
                  </a:lnTo>
                  <a:lnTo>
                    <a:pt x="4686" y="183946"/>
                  </a:lnTo>
                  <a:lnTo>
                    <a:pt x="0" y="230301"/>
                  </a:lnTo>
                  <a:lnTo>
                    <a:pt x="4686" y="276656"/>
                  </a:lnTo>
                  <a:lnTo>
                    <a:pt x="18122" y="319862"/>
                  </a:lnTo>
                  <a:lnTo>
                    <a:pt x="39382" y="358978"/>
                  </a:lnTo>
                  <a:lnTo>
                    <a:pt x="67525" y="393077"/>
                  </a:lnTo>
                  <a:lnTo>
                    <a:pt x="101625" y="421220"/>
                  </a:lnTo>
                  <a:lnTo>
                    <a:pt x="140741" y="442468"/>
                  </a:lnTo>
                  <a:lnTo>
                    <a:pt x="183946" y="455904"/>
                  </a:lnTo>
                  <a:lnTo>
                    <a:pt x="230301" y="460590"/>
                  </a:lnTo>
                  <a:lnTo>
                    <a:pt x="276656" y="455904"/>
                  </a:lnTo>
                  <a:lnTo>
                    <a:pt x="319862" y="442468"/>
                  </a:lnTo>
                  <a:lnTo>
                    <a:pt x="342023" y="430428"/>
                  </a:lnTo>
                  <a:lnTo>
                    <a:pt x="358978" y="421220"/>
                  </a:lnTo>
                  <a:lnTo>
                    <a:pt x="376440" y="406806"/>
                  </a:lnTo>
                  <a:lnTo>
                    <a:pt x="393077" y="393077"/>
                  </a:lnTo>
                  <a:lnTo>
                    <a:pt x="415810" y="365544"/>
                  </a:lnTo>
                  <a:lnTo>
                    <a:pt x="421220" y="358978"/>
                  </a:lnTo>
                  <a:lnTo>
                    <a:pt x="442493" y="319862"/>
                  </a:lnTo>
                  <a:lnTo>
                    <a:pt x="455930" y="276656"/>
                  </a:lnTo>
                  <a:lnTo>
                    <a:pt x="459854" y="237782"/>
                  </a:lnTo>
                  <a:lnTo>
                    <a:pt x="460616" y="230301"/>
                  </a:lnTo>
                  <a:close/>
                </a:path>
                <a:path w="2705100" h="461010">
                  <a:moveTo>
                    <a:pt x="2493035" y="319176"/>
                  </a:moveTo>
                  <a:lnTo>
                    <a:pt x="2487396" y="312000"/>
                  </a:lnTo>
                  <a:lnTo>
                    <a:pt x="2471559" y="310083"/>
                  </a:lnTo>
                  <a:lnTo>
                    <a:pt x="2464371" y="315734"/>
                  </a:lnTo>
                  <a:lnTo>
                    <a:pt x="2463419" y="323646"/>
                  </a:lnTo>
                  <a:lnTo>
                    <a:pt x="2461996" y="330492"/>
                  </a:lnTo>
                  <a:lnTo>
                    <a:pt x="2383345" y="416331"/>
                  </a:lnTo>
                  <a:lnTo>
                    <a:pt x="2376919" y="421601"/>
                  </a:lnTo>
                  <a:lnTo>
                    <a:pt x="2369718" y="425450"/>
                  </a:lnTo>
                  <a:lnTo>
                    <a:pt x="2361908" y="427812"/>
                  </a:lnTo>
                  <a:lnTo>
                    <a:pt x="2353665" y="428625"/>
                  </a:lnTo>
                  <a:lnTo>
                    <a:pt x="2345423" y="427812"/>
                  </a:lnTo>
                  <a:lnTo>
                    <a:pt x="2314930" y="402755"/>
                  </a:lnTo>
                  <a:lnTo>
                    <a:pt x="2311755" y="386727"/>
                  </a:lnTo>
                  <a:lnTo>
                    <a:pt x="2312555" y="378472"/>
                  </a:lnTo>
                  <a:lnTo>
                    <a:pt x="2392159" y="288950"/>
                  </a:lnTo>
                  <a:lnTo>
                    <a:pt x="2424658" y="276021"/>
                  </a:lnTo>
                  <a:lnTo>
                    <a:pt x="2430322" y="268846"/>
                  </a:lnTo>
                  <a:lnTo>
                    <a:pt x="2428430" y="253022"/>
                  </a:lnTo>
                  <a:lnTo>
                    <a:pt x="2421229" y="247370"/>
                  </a:lnTo>
                  <a:lnTo>
                    <a:pt x="2413330" y="248323"/>
                  </a:lnTo>
                  <a:lnTo>
                    <a:pt x="2401722" y="250672"/>
                  </a:lnTo>
                  <a:lnTo>
                    <a:pt x="2390825" y="254876"/>
                  </a:lnTo>
                  <a:lnTo>
                    <a:pt x="2380792" y="260858"/>
                  </a:lnTo>
                  <a:lnTo>
                    <a:pt x="2371763" y="268528"/>
                  </a:lnTo>
                  <a:lnTo>
                    <a:pt x="2303615" y="336664"/>
                  </a:lnTo>
                  <a:lnTo>
                    <a:pt x="2294737" y="347459"/>
                  </a:lnTo>
                  <a:lnTo>
                    <a:pt x="2288235" y="359613"/>
                  </a:lnTo>
                  <a:lnTo>
                    <a:pt x="2284247" y="372795"/>
                  </a:lnTo>
                  <a:lnTo>
                    <a:pt x="2282888" y="386727"/>
                  </a:lnTo>
                  <a:lnTo>
                    <a:pt x="2284247" y="400634"/>
                  </a:lnTo>
                  <a:lnTo>
                    <a:pt x="2303615" y="436765"/>
                  </a:lnTo>
                  <a:lnTo>
                    <a:pt x="2339746" y="456133"/>
                  </a:lnTo>
                  <a:lnTo>
                    <a:pt x="2353665" y="457492"/>
                  </a:lnTo>
                  <a:lnTo>
                    <a:pt x="2367572" y="456133"/>
                  </a:lnTo>
                  <a:lnTo>
                    <a:pt x="2380767" y="452132"/>
                  </a:lnTo>
                  <a:lnTo>
                    <a:pt x="2392908" y="445643"/>
                  </a:lnTo>
                  <a:lnTo>
                    <a:pt x="2403729" y="436765"/>
                  </a:lnTo>
                  <a:lnTo>
                    <a:pt x="2411844" y="428625"/>
                  </a:lnTo>
                  <a:lnTo>
                    <a:pt x="2471839" y="368642"/>
                  </a:lnTo>
                  <a:lnTo>
                    <a:pt x="2492070" y="327113"/>
                  </a:lnTo>
                  <a:lnTo>
                    <a:pt x="2493035" y="319176"/>
                  </a:lnTo>
                  <a:close/>
                </a:path>
                <a:path w="2705100" h="461010">
                  <a:moveTo>
                    <a:pt x="2572867" y="178803"/>
                  </a:moveTo>
                  <a:lnTo>
                    <a:pt x="2561590" y="167513"/>
                  </a:lnTo>
                  <a:lnTo>
                    <a:pt x="2552458" y="167513"/>
                  </a:lnTo>
                  <a:lnTo>
                    <a:pt x="2415057" y="304939"/>
                  </a:lnTo>
                  <a:lnTo>
                    <a:pt x="2415057" y="314045"/>
                  </a:lnTo>
                  <a:lnTo>
                    <a:pt x="2426309" y="325348"/>
                  </a:lnTo>
                  <a:lnTo>
                    <a:pt x="2435453" y="325348"/>
                  </a:lnTo>
                  <a:lnTo>
                    <a:pt x="2572867" y="187934"/>
                  </a:lnTo>
                  <a:lnTo>
                    <a:pt x="2572867" y="178803"/>
                  </a:lnTo>
                  <a:close/>
                </a:path>
                <a:path w="2705100" h="461010">
                  <a:moveTo>
                    <a:pt x="2705036" y="106121"/>
                  </a:moveTo>
                  <a:lnTo>
                    <a:pt x="2703677" y="92202"/>
                  </a:lnTo>
                  <a:lnTo>
                    <a:pt x="2699677" y="79019"/>
                  </a:lnTo>
                  <a:lnTo>
                    <a:pt x="2693174" y="66878"/>
                  </a:lnTo>
                  <a:lnTo>
                    <a:pt x="2690977" y="64223"/>
                  </a:lnTo>
                  <a:lnTo>
                    <a:pt x="2684297" y="56095"/>
                  </a:lnTo>
                  <a:lnTo>
                    <a:pt x="2673489" y="47205"/>
                  </a:lnTo>
                  <a:lnTo>
                    <a:pt x="2661348" y="40716"/>
                  </a:lnTo>
                  <a:lnTo>
                    <a:pt x="2648153" y="36728"/>
                  </a:lnTo>
                  <a:lnTo>
                    <a:pt x="2634246" y="35369"/>
                  </a:lnTo>
                  <a:lnTo>
                    <a:pt x="2620327" y="36728"/>
                  </a:lnTo>
                  <a:lnTo>
                    <a:pt x="2584196" y="56095"/>
                  </a:lnTo>
                  <a:lnTo>
                    <a:pt x="2516073" y="124218"/>
                  </a:lnTo>
                  <a:lnTo>
                    <a:pt x="2495854" y="165747"/>
                  </a:lnTo>
                  <a:lnTo>
                    <a:pt x="2494889" y="173659"/>
                  </a:lnTo>
                  <a:lnTo>
                    <a:pt x="2500528" y="180860"/>
                  </a:lnTo>
                  <a:lnTo>
                    <a:pt x="2516352" y="182765"/>
                  </a:lnTo>
                  <a:lnTo>
                    <a:pt x="2523553" y="177114"/>
                  </a:lnTo>
                  <a:lnTo>
                    <a:pt x="2524518" y="169202"/>
                  </a:lnTo>
                  <a:lnTo>
                    <a:pt x="2525915" y="162331"/>
                  </a:lnTo>
                  <a:lnTo>
                    <a:pt x="2604617" y="76492"/>
                  </a:lnTo>
                  <a:lnTo>
                    <a:pt x="2634246" y="64223"/>
                  </a:lnTo>
                  <a:lnTo>
                    <a:pt x="2642476" y="65024"/>
                  </a:lnTo>
                  <a:lnTo>
                    <a:pt x="2672994" y="90068"/>
                  </a:lnTo>
                  <a:lnTo>
                    <a:pt x="2676169" y="106121"/>
                  </a:lnTo>
                  <a:lnTo>
                    <a:pt x="2675356" y="114363"/>
                  </a:lnTo>
                  <a:lnTo>
                    <a:pt x="2595753" y="203898"/>
                  </a:lnTo>
                  <a:lnTo>
                    <a:pt x="2563253" y="216827"/>
                  </a:lnTo>
                  <a:lnTo>
                    <a:pt x="2557602" y="224015"/>
                  </a:lnTo>
                  <a:lnTo>
                    <a:pt x="2558567" y="231978"/>
                  </a:lnTo>
                  <a:lnTo>
                    <a:pt x="2559507" y="239826"/>
                  </a:lnTo>
                  <a:lnTo>
                    <a:pt x="2566695" y="245478"/>
                  </a:lnTo>
                  <a:lnTo>
                    <a:pt x="2607132" y="231978"/>
                  </a:lnTo>
                  <a:lnTo>
                    <a:pt x="2684284" y="156210"/>
                  </a:lnTo>
                  <a:lnTo>
                    <a:pt x="2693174" y="145376"/>
                  </a:lnTo>
                  <a:lnTo>
                    <a:pt x="2699677" y="133223"/>
                  </a:lnTo>
                  <a:lnTo>
                    <a:pt x="2703677" y="120040"/>
                  </a:lnTo>
                  <a:lnTo>
                    <a:pt x="2705036" y="106121"/>
                  </a:lnTo>
                  <a:close/>
                </a:path>
              </a:pathLst>
            </a:custGeom>
            <a:solidFill>
              <a:srgbClr val="3D4041"/>
            </a:solidFill>
          </p:spPr>
          <p:txBody>
            <a:bodyPr wrap="square" lIns="0" tIns="0" rIns="0" bIns="0" rtlCol="0"/>
            <a:lstStyle/>
            <a:p>
              <a:endParaRPr/>
            </a:p>
          </p:txBody>
        </p:sp>
        <p:sp>
          <p:nvSpPr>
            <p:cNvPr id="42" name="object 36"/>
            <p:cNvSpPr/>
            <p:nvPr/>
          </p:nvSpPr>
          <p:spPr>
            <a:xfrm>
              <a:off x="4089305" y="3202584"/>
              <a:ext cx="451484" cy="2627630"/>
            </a:xfrm>
            <a:custGeom>
              <a:avLst/>
              <a:gdLst/>
              <a:ahLst/>
              <a:cxnLst/>
              <a:rect l="l" t="t" r="r" b="b"/>
              <a:pathLst>
                <a:path w="451485" h="2627629">
                  <a:moveTo>
                    <a:pt x="133553" y="43637"/>
                  </a:moveTo>
                  <a:lnTo>
                    <a:pt x="131483" y="40144"/>
                  </a:lnTo>
                  <a:lnTo>
                    <a:pt x="123672" y="38125"/>
                  </a:lnTo>
                  <a:lnTo>
                    <a:pt x="119227" y="37553"/>
                  </a:lnTo>
                  <a:lnTo>
                    <a:pt x="114757" y="37553"/>
                  </a:lnTo>
                  <a:lnTo>
                    <a:pt x="78701" y="51219"/>
                  </a:lnTo>
                  <a:lnTo>
                    <a:pt x="55270" y="87083"/>
                  </a:lnTo>
                  <a:lnTo>
                    <a:pt x="50533" y="117233"/>
                  </a:lnTo>
                  <a:lnTo>
                    <a:pt x="52920" y="138569"/>
                  </a:lnTo>
                  <a:lnTo>
                    <a:pt x="59715" y="158000"/>
                  </a:lnTo>
                  <a:lnTo>
                    <a:pt x="70370" y="174510"/>
                  </a:lnTo>
                  <a:lnTo>
                    <a:pt x="84340" y="187159"/>
                  </a:lnTo>
                  <a:lnTo>
                    <a:pt x="80213" y="200152"/>
                  </a:lnTo>
                  <a:lnTo>
                    <a:pt x="71856" y="209854"/>
                  </a:lnTo>
                  <a:lnTo>
                    <a:pt x="60375" y="217538"/>
                  </a:lnTo>
                  <a:lnTo>
                    <a:pt x="30276" y="233019"/>
                  </a:lnTo>
                  <a:lnTo>
                    <a:pt x="15201" y="244106"/>
                  </a:lnTo>
                  <a:lnTo>
                    <a:pt x="4241" y="259600"/>
                  </a:lnTo>
                  <a:lnTo>
                    <a:pt x="0" y="281432"/>
                  </a:lnTo>
                  <a:lnTo>
                    <a:pt x="0" y="285330"/>
                  </a:lnTo>
                  <a:lnTo>
                    <a:pt x="42684" y="302260"/>
                  </a:lnTo>
                  <a:lnTo>
                    <a:pt x="60833" y="306400"/>
                  </a:lnTo>
                  <a:lnTo>
                    <a:pt x="64262" y="304165"/>
                  </a:lnTo>
                  <a:lnTo>
                    <a:pt x="65633" y="297167"/>
                  </a:lnTo>
                  <a:lnTo>
                    <a:pt x="63385" y="293763"/>
                  </a:lnTo>
                  <a:lnTo>
                    <a:pt x="59905" y="293052"/>
                  </a:lnTo>
                  <a:lnTo>
                    <a:pt x="47218" y="290093"/>
                  </a:lnTo>
                  <a:lnTo>
                    <a:pt x="35179" y="286499"/>
                  </a:lnTo>
                  <a:lnTo>
                    <a:pt x="23787" y="282270"/>
                  </a:lnTo>
                  <a:lnTo>
                    <a:pt x="13068" y="277444"/>
                  </a:lnTo>
                  <a:lnTo>
                    <a:pt x="17170" y="262610"/>
                  </a:lnTo>
                  <a:lnTo>
                    <a:pt x="25920" y="251739"/>
                  </a:lnTo>
                  <a:lnTo>
                    <a:pt x="38112" y="243370"/>
                  </a:lnTo>
                  <a:lnTo>
                    <a:pt x="68135" y="227914"/>
                  </a:lnTo>
                  <a:lnTo>
                    <a:pt x="82423" y="217678"/>
                  </a:lnTo>
                  <a:lnTo>
                    <a:pt x="93002" y="203644"/>
                  </a:lnTo>
                  <a:lnTo>
                    <a:pt x="97472" y="184137"/>
                  </a:lnTo>
                  <a:lnTo>
                    <a:pt x="97574" y="180263"/>
                  </a:lnTo>
                  <a:lnTo>
                    <a:pt x="94221" y="178358"/>
                  </a:lnTo>
                  <a:lnTo>
                    <a:pt x="81521" y="167995"/>
                  </a:lnTo>
                  <a:lnTo>
                    <a:pt x="71818" y="153682"/>
                  </a:lnTo>
                  <a:lnTo>
                    <a:pt x="65608" y="136423"/>
                  </a:lnTo>
                  <a:lnTo>
                    <a:pt x="63423" y="117233"/>
                  </a:lnTo>
                  <a:lnTo>
                    <a:pt x="64452" y="103898"/>
                  </a:lnTo>
                  <a:lnTo>
                    <a:pt x="86753" y="61302"/>
                  </a:lnTo>
                  <a:lnTo>
                    <a:pt x="114757" y="50444"/>
                  </a:lnTo>
                  <a:lnTo>
                    <a:pt x="118135" y="50444"/>
                  </a:lnTo>
                  <a:lnTo>
                    <a:pt x="121513" y="50863"/>
                  </a:lnTo>
                  <a:lnTo>
                    <a:pt x="128231" y="52616"/>
                  </a:lnTo>
                  <a:lnTo>
                    <a:pt x="131749" y="50558"/>
                  </a:lnTo>
                  <a:lnTo>
                    <a:pt x="132638" y="47091"/>
                  </a:lnTo>
                  <a:lnTo>
                    <a:pt x="133553" y="43637"/>
                  </a:lnTo>
                  <a:close/>
                </a:path>
                <a:path w="451485" h="2627629">
                  <a:moveTo>
                    <a:pt x="308127" y="2419019"/>
                  </a:moveTo>
                  <a:lnTo>
                    <a:pt x="308089" y="2412581"/>
                  </a:lnTo>
                  <a:lnTo>
                    <a:pt x="305562" y="2410015"/>
                  </a:lnTo>
                  <a:lnTo>
                    <a:pt x="229069" y="2410015"/>
                  </a:lnTo>
                  <a:lnTo>
                    <a:pt x="226542" y="2412581"/>
                  </a:lnTo>
                  <a:lnTo>
                    <a:pt x="226491" y="2419019"/>
                  </a:lnTo>
                  <a:lnTo>
                    <a:pt x="229069" y="2421610"/>
                  </a:lnTo>
                  <a:lnTo>
                    <a:pt x="305562" y="2421610"/>
                  </a:lnTo>
                  <a:lnTo>
                    <a:pt x="308127" y="2419019"/>
                  </a:lnTo>
                  <a:close/>
                </a:path>
                <a:path w="451485" h="2627629">
                  <a:moveTo>
                    <a:pt x="308127" y="2353221"/>
                  </a:moveTo>
                  <a:lnTo>
                    <a:pt x="305562" y="2350617"/>
                  </a:lnTo>
                  <a:lnTo>
                    <a:pt x="229069" y="2350617"/>
                  </a:lnTo>
                  <a:lnTo>
                    <a:pt x="226491" y="2353221"/>
                  </a:lnTo>
                  <a:lnTo>
                    <a:pt x="226491" y="2359583"/>
                  </a:lnTo>
                  <a:lnTo>
                    <a:pt x="229069" y="2362187"/>
                  </a:lnTo>
                  <a:lnTo>
                    <a:pt x="305562" y="2362187"/>
                  </a:lnTo>
                  <a:lnTo>
                    <a:pt x="308127" y="2359583"/>
                  </a:lnTo>
                  <a:lnTo>
                    <a:pt x="308127" y="2353221"/>
                  </a:lnTo>
                  <a:close/>
                </a:path>
                <a:path w="451485" h="2627629">
                  <a:moveTo>
                    <a:pt x="309575" y="2531516"/>
                  </a:moveTo>
                  <a:lnTo>
                    <a:pt x="306984" y="2528913"/>
                  </a:lnTo>
                  <a:lnTo>
                    <a:pt x="111074" y="2528913"/>
                  </a:lnTo>
                  <a:lnTo>
                    <a:pt x="108483" y="2531516"/>
                  </a:lnTo>
                  <a:lnTo>
                    <a:pt x="108483" y="2537904"/>
                  </a:lnTo>
                  <a:lnTo>
                    <a:pt x="111074" y="2540482"/>
                  </a:lnTo>
                  <a:lnTo>
                    <a:pt x="306984" y="2540482"/>
                  </a:lnTo>
                  <a:lnTo>
                    <a:pt x="309575" y="2537904"/>
                  </a:lnTo>
                  <a:lnTo>
                    <a:pt x="309575" y="2531516"/>
                  </a:lnTo>
                  <a:close/>
                </a:path>
                <a:path w="451485" h="2627629">
                  <a:moveTo>
                    <a:pt x="309575" y="2472055"/>
                  </a:moveTo>
                  <a:lnTo>
                    <a:pt x="306984" y="2469451"/>
                  </a:lnTo>
                  <a:lnTo>
                    <a:pt x="111074" y="2469451"/>
                  </a:lnTo>
                  <a:lnTo>
                    <a:pt x="108483" y="2472055"/>
                  </a:lnTo>
                  <a:lnTo>
                    <a:pt x="108483" y="2478481"/>
                  </a:lnTo>
                  <a:lnTo>
                    <a:pt x="111074" y="2481084"/>
                  </a:lnTo>
                  <a:lnTo>
                    <a:pt x="306984" y="2481084"/>
                  </a:lnTo>
                  <a:lnTo>
                    <a:pt x="309575" y="2478481"/>
                  </a:lnTo>
                  <a:lnTo>
                    <a:pt x="309575" y="2472055"/>
                  </a:lnTo>
                  <a:close/>
                </a:path>
                <a:path w="451485" h="2627629">
                  <a:moveTo>
                    <a:pt x="363435" y="2301303"/>
                  </a:moveTo>
                  <a:lnTo>
                    <a:pt x="360895" y="2288756"/>
                  </a:lnTo>
                  <a:lnTo>
                    <a:pt x="360629" y="2287397"/>
                  </a:lnTo>
                  <a:lnTo>
                    <a:pt x="352958" y="2276043"/>
                  </a:lnTo>
                  <a:lnTo>
                    <a:pt x="341591" y="2268372"/>
                  </a:lnTo>
                  <a:lnTo>
                    <a:pt x="340220" y="2268105"/>
                  </a:lnTo>
                  <a:lnTo>
                    <a:pt x="340220" y="2294382"/>
                  </a:lnTo>
                  <a:lnTo>
                    <a:pt x="340220" y="2598686"/>
                  </a:lnTo>
                  <a:lnTo>
                    <a:pt x="334632" y="2604262"/>
                  </a:lnTo>
                  <a:lnTo>
                    <a:pt x="80568" y="2604262"/>
                  </a:lnTo>
                  <a:lnTo>
                    <a:pt x="74930" y="2598686"/>
                  </a:lnTo>
                  <a:lnTo>
                    <a:pt x="74930" y="2415387"/>
                  </a:lnTo>
                  <a:lnTo>
                    <a:pt x="165862" y="2415387"/>
                  </a:lnTo>
                  <a:lnTo>
                    <a:pt x="179768" y="2412581"/>
                  </a:lnTo>
                  <a:lnTo>
                    <a:pt x="191122" y="2404922"/>
                  </a:lnTo>
                  <a:lnTo>
                    <a:pt x="198780" y="2393569"/>
                  </a:lnTo>
                  <a:lnTo>
                    <a:pt x="199059" y="2392222"/>
                  </a:lnTo>
                  <a:lnTo>
                    <a:pt x="201587" y="2379688"/>
                  </a:lnTo>
                  <a:lnTo>
                    <a:pt x="201587" y="2305126"/>
                  </a:lnTo>
                  <a:lnTo>
                    <a:pt x="201587" y="2288756"/>
                  </a:lnTo>
                  <a:lnTo>
                    <a:pt x="334632" y="2288756"/>
                  </a:lnTo>
                  <a:lnTo>
                    <a:pt x="340220" y="2294382"/>
                  </a:lnTo>
                  <a:lnTo>
                    <a:pt x="340220" y="2268105"/>
                  </a:lnTo>
                  <a:lnTo>
                    <a:pt x="327698" y="2265565"/>
                  </a:lnTo>
                  <a:lnTo>
                    <a:pt x="185191" y="2265565"/>
                  </a:lnTo>
                  <a:lnTo>
                    <a:pt x="178409" y="2272360"/>
                  </a:lnTo>
                  <a:lnTo>
                    <a:pt x="178409" y="2305126"/>
                  </a:lnTo>
                  <a:lnTo>
                    <a:pt x="178409" y="2386596"/>
                  </a:lnTo>
                  <a:lnTo>
                    <a:pt x="172783" y="2392222"/>
                  </a:lnTo>
                  <a:lnTo>
                    <a:pt x="91351" y="2392222"/>
                  </a:lnTo>
                  <a:lnTo>
                    <a:pt x="178409" y="2305126"/>
                  </a:lnTo>
                  <a:lnTo>
                    <a:pt x="178409" y="2272360"/>
                  </a:lnTo>
                  <a:lnTo>
                    <a:pt x="51752" y="2399017"/>
                  </a:lnTo>
                  <a:lnTo>
                    <a:pt x="51752" y="2591765"/>
                  </a:lnTo>
                  <a:lnTo>
                    <a:pt x="54571" y="2605646"/>
                  </a:lnTo>
                  <a:lnTo>
                    <a:pt x="62230" y="2617000"/>
                  </a:lnTo>
                  <a:lnTo>
                    <a:pt x="73583" y="2624671"/>
                  </a:lnTo>
                  <a:lnTo>
                    <a:pt x="87490" y="2627477"/>
                  </a:lnTo>
                  <a:lnTo>
                    <a:pt x="327698" y="2627477"/>
                  </a:lnTo>
                  <a:lnTo>
                    <a:pt x="341591" y="2624671"/>
                  </a:lnTo>
                  <a:lnTo>
                    <a:pt x="352958" y="2617000"/>
                  </a:lnTo>
                  <a:lnTo>
                    <a:pt x="360629" y="2605646"/>
                  </a:lnTo>
                  <a:lnTo>
                    <a:pt x="360908" y="2604262"/>
                  </a:lnTo>
                  <a:lnTo>
                    <a:pt x="363435" y="2591765"/>
                  </a:lnTo>
                  <a:lnTo>
                    <a:pt x="363435" y="2301303"/>
                  </a:lnTo>
                  <a:close/>
                </a:path>
                <a:path w="451485" h="2627629">
                  <a:moveTo>
                    <a:pt x="374497" y="309067"/>
                  </a:moveTo>
                  <a:lnTo>
                    <a:pt x="368782" y="279869"/>
                  </a:lnTo>
                  <a:lnTo>
                    <a:pt x="354139" y="259168"/>
                  </a:lnTo>
                  <a:lnTo>
                    <a:pt x="348068" y="254685"/>
                  </a:lnTo>
                  <a:lnTo>
                    <a:pt x="348068" y="300685"/>
                  </a:lnTo>
                  <a:lnTo>
                    <a:pt x="318630" y="311099"/>
                  </a:lnTo>
                  <a:lnTo>
                    <a:pt x="287959" y="318795"/>
                  </a:lnTo>
                  <a:lnTo>
                    <a:pt x="256946" y="323583"/>
                  </a:lnTo>
                  <a:lnTo>
                    <a:pt x="226504" y="325221"/>
                  </a:lnTo>
                  <a:lnTo>
                    <a:pt x="199428" y="324243"/>
                  </a:lnTo>
                  <a:lnTo>
                    <a:pt x="168910" y="320624"/>
                  </a:lnTo>
                  <a:lnTo>
                    <a:pt x="136791" y="313347"/>
                  </a:lnTo>
                  <a:lnTo>
                    <a:pt x="104889" y="301345"/>
                  </a:lnTo>
                  <a:lnTo>
                    <a:pt x="109715" y="286715"/>
                  </a:lnTo>
                  <a:lnTo>
                    <a:pt x="119303" y="275424"/>
                  </a:lnTo>
                  <a:lnTo>
                    <a:pt x="133223" y="265938"/>
                  </a:lnTo>
                  <a:lnTo>
                    <a:pt x="170878" y="246456"/>
                  </a:lnTo>
                  <a:lnTo>
                    <a:pt x="189623" y="232918"/>
                  </a:lnTo>
                  <a:lnTo>
                    <a:pt x="203758" y="214071"/>
                  </a:lnTo>
                  <a:lnTo>
                    <a:pt x="209804" y="187807"/>
                  </a:lnTo>
                  <a:lnTo>
                    <a:pt x="210007" y="180098"/>
                  </a:lnTo>
                  <a:lnTo>
                    <a:pt x="203339" y="176288"/>
                  </a:lnTo>
                  <a:lnTo>
                    <a:pt x="188506" y="164134"/>
                  </a:lnTo>
                  <a:lnTo>
                    <a:pt x="177165" y="147281"/>
                  </a:lnTo>
                  <a:lnTo>
                    <a:pt x="169913" y="126923"/>
                  </a:lnTo>
                  <a:lnTo>
                    <a:pt x="167360" y="104241"/>
                  </a:lnTo>
                  <a:lnTo>
                    <a:pt x="172021" y="73723"/>
                  </a:lnTo>
                  <a:lnTo>
                    <a:pt x="184708" y="48780"/>
                  </a:lnTo>
                  <a:lnTo>
                    <a:pt x="203517" y="31953"/>
                  </a:lnTo>
                  <a:lnTo>
                    <a:pt x="226504" y="25781"/>
                  </a:lnTo>
                  <a:lnTo>
                    <a:pt x="237756" y="27216"/>
                  </a:lnTo>
                  <a:lnTo>
                    <a:pt x="275209" y="59778"/>
                  </a:lnTo>
                  <a:lnTo>
                    <a:pt x="285686" y="104241"/>
                  </a:lnTo>
                  <a:lnTo>
                    <a:pt x="283146" y="126923"/>
                  </a:lnTo>
                  <a:lnTo>
                    <a:pt x="275907" y="147281"/>
                  </a:lnTo>
                  <a:lnTo>
                    <a:pt x="264566" y="164134"/>
                  </a:lnTo>
                  <a:lnTo>
                    <a:pt x="249732" y="176288"/>
                  </a:lnTo>
                  <a:lnTo>
                    <a:pt x="243027" y="180098"/>
                  </a:lnTo>
                  <a:lnTo>
                    <a:pt x="243230" y="187807"/>
                  </a:lnTo>
                  <a:lnTo>
                    <a:pt x="249288" y="214071"/>
                  </a:lnTo>
                  <a:lnTo>
                    <a:pt x="263436" y="232918"/>
                  </a:lnTo>
                  <a:lnTo>
                    <a:pt x="282181" y="246456"/>
                  </a:lnTo>
                  <a:lnTo>
                    <a:pt x="319684" y="265849"/>
                  </a:lnTo>
                  <a:lnTo>
                    <a:pt x="333514" y="275221"/>
                  </a:lnTo>
                  <a:lnTo>
                    <a:pt x="343115" y="286346"/>
                  </a:lnTo>
                  <a:lnTo>
                    <a:pt x="348068" y="300685"/>
                  </a:lnTo>
                  <a:lnTo>
                    <a:pt x="348068" y="254685"/>
                  </a:lnTo>
                  <a:lnTo>
                    <a:pt x="334378" y="244538"/>
                  </a:lnTo>
                  <a:lnTo>
                    <a:pt x="296760" y="225069"/>
                  </a:lnTo>
                  <a:lnTo>
                    <a:pt x="283718" y="216471"/>
                  </a:lnTo>
                  <a:lnTo>
                    <a:pt x="274586" y="206502"/>
                  </a:lnTo>
                  <a:lnTo>
                    <a:pt x="269735" y="193929"/>
                  </a:lnTo>
                  <a:lnTo>
                    <a:pt x="287045" y="177266"/>
                  </a:lnTo>
                  <a:lnTo>
                    <a:pt x="300189" y="155968"/>
                  </a:lnTo>
                  <a:lnTo>
                    <a:pt x="308533" y="131229"/>
                  </a:lnTo>
                  <a:lnTo>
                    <a:pt x="311454" y="104241"/>
                  </a:lnTo>
                  <a:lnTo>
                    <a:pt x="309892" y="84137"/>
                  </a:lnTo>
                  <a:lnTo>
                    <a:pt x="305295" y="65036"/>
                  </a:lnTo>
                  <a:lnTo>
                    <a:pt x="297815" y="47396"/>
                  </a:lnTo>
                  <a:lnTo>
                    <a:pt x="287591" y="31648"/>
                  </a:lnTo>
                  <a:lnTo>
                    <a:pt x="281940" y="25781"/>
                  </a:lnTo>
                  <a:lnTo>
                    <a:pt x="274535" y="18084"/>
                  </a:lnTo>
                  <a:lnTo>
                    <a:pt x="259753" y="8166"/>
                  </a:lnTo>
                  <a:lnTo>
                    <a:pt x="243624" y="2070"/>
                  </a:lnTo>
                  <a:lnTo>
                    <a:pt x="226504" y="0"/>
                  </a:lnTo>
                  <a:lnTo>
                    <a:pt x="193484" y="8204"/>
                  </a:lnTo>
                  <a:lnTo>
                    <a:pt x="166484" y="30568"/>
                  </a:lnTo>
                  <a:lnTo>
                    <a:pt x="148259" y="63703"/>
                  </a:lnTo>
                  <a:lnTo>
                    <a:pt x="141566" y="104241"/>
                  </a:lnTo>
                  <a:lnTo>
                    <a:pt x="144500" y="131229"/>
                  </a:lnTo>
                  <a:lnTo>
                    <a:pt x="152857" y="155968"/>
                  </a:lnTo>
                  <a:lnTo>
                    <a:pt x="166001" y="177266"/>
                  </a:lnTo>
                  <a:lnTo>
                    <a:pt x="183311" y="193929"/>
                  </a:lnTo>
                  <a:lnTo>
                    <a:pt x="178460" y="206502"/>
                  </a:lnTo>
                  <a:lnTo>
                    <a:pt x="169329" y="216471"/>
                  </a:lnTo>
                  <a:lnTo>
                    <a:pt x="156286" y="225069"/>
                  </a:lnTo>
                  <a:lnTo>
                    <a:pt x="118656" y="244538"/>
                  </a:lnTo>
                  <a:lnTo>
                    <a:pt x="98907" y="259168"/>
                  </a:lnTo>
                  <a:lnTo>
                    <a:pt x="84277" y="279869"/>
                  </a:lnTo>
                  <a:lnTo>
                    <a:pt x="78549" y="309067"/>
                  </a:lnTo>
                  <a:lnTo>
                    <a:pt x="78549" y="316852"/>
                  </a:lnTo>
                  <a:lnTo>
                    <a:pt x="122364" y="335876"/>
                  </a:lnTo>
                  <a:lnTo>
                    <a:pt x="159740" y="345186"/>
                  </a:lnTo>
                  <a:lnTo>
                    <a:pt x="226504" y="351002"/>
                  </a:lnTo>
                  <a:lnTo>
                    <a:pt x="261874" y="348983"/>
                  </a:lnTo>
                  <a:lnTo>
                    <a:pt x="297865" y="343103"/>
                  </a:lnTo>
                  <a:lnTo>
                    <a:pt x="333286" y="333641"/>
                  </a:lnTo>
                  <a:lnTo>
                    <a:pt x="355371" y="325221"/>
                  </a:lnTo>
                  <a:lnTo>
                    <a:pt x="366864" y="320840"/>
                  </a:lnTo>
                  <a:lnTo>
                    <a:pt x="374497" y="317423"/>
                  </a:lnTo>
                  <a:lnTo>
                    <a:pt x="374497" y="309067"/>
                  </a:lnTo>
                  <a:close/>
                </a:path>
                <a:path w="451485" h="2627629">
                  <a:moveTo>
                    <a:pt x="451142" y="281432"/>
                  </a:moveTo>
                  <a:lnTo>
                    <a:pt x="446913" y="259600"/>
                  </a:lnTo>
                  <a:lnTo>
                    <a:pt x="435965" y="244106"/>
                  </a:lnTo>
                  <a:lnTo>
                    <a:pt x="420878" y="233019"/>
                  </a:lnTo>
                  <a:lnTo>
                    <a:pt x="390791" y="217538"/>
                  </a:lnTo>
                  <a:lnTo>
                    <a:pt x="379323" y="209854"/>
                  </a:lnTo>
                  <a:lnTo>
                    <a:pt x="370967" y="200152"/>
                  </a:lnTo>
                  <a:lnTo>
                    <a:pt x="366852" y="187159"/>
                  </a:lnTo>
                  <a:lnTo>
                    <a:pt x="380809" y="174510"/>
                  </a:lnTo>
                  <a:lnTo>
                    <a:pt x="391452" y="158000"/>
                  </a:lnTo>
                  <a:lnTo>
                    <a:pt x="398233" y="138569"/>
                  </a:lnTo>
                  <a:lnTo>
                    <a:pt x="400608" y="117233"/>
                  </a:lnTo>
                  <a:lnTo>
                    <a:pt x="399415" y="101765"/>
                  </a:lnTo>
                  <a:lnTo>
                    <a:pt x="382308" y="61468"/>
                  </a:lnTo>
                  <a:lnTo>
                    <a:pt x="349224" y="39116"/>
                  </a:lnTo>
                  <a:lnTo>
                    <a:pt x="336410" y="37553"/>
                  </a:lnTo>
                  <a:lnTo>
                    <a:pt x="331927" y="37553"/>
                  </a:lnTo>
                  <a:lnTo>
                    <a:pt x="327469" y="38125"/>
                  </a:lnTo>
                  <a:lnTo>
                    <a:pt x="319697" y="40144"/>
                  </a:lnTo>
                  <a:lnTo>
                    <a:pt x="317627" y="43637"/>
                  </a:lnTo>
                  <a:lnTo>
                    <a:pt x="319392" y="50558"/>
                  </a:lnTo>
                  <a:lnTo>
                    <a:pt x="322922" y="52616"/>
                  </a:lnTo>
                  <a:lnTo>
                    <a:pt x="329641" y="50863"/>
                  </a:lnTo>
                  <a:lnTo>
                    <a:pt x="333019" y="50444"/>
                  </a:lnTo>
                  <a:lnTo>
                    <a:pt x="336410" y="50444"/>
                  </a:lnTo>
                  <a:lnTo>
                    <a:pt x="346303" y="51689"/>
                  </a:lnTo>
                  <a:lnTo>
                    <a:pt x="378841" y="79717"/>
                  </a:lnTo>
                  <a:lnTo>
                    <a:pt x="387718" y="117233"/>
                  </a:lnTo>
                  <a:lnTo>
                    <a:pt x="385546" y="136423"/>
                  </a:lnTo>
                  <a:lnTo>
                    <a:pt x="379336" y="153682"/>
                  </a:lnTo>
                  <a:lnTo>
                    <a:pt x="369633" y="167995"/>
                  </a:lnTo>
                  <a:lnTo>
                    <a:pt x="356933" y="178358"/>
                  </a:lnTo>
                  <a:lnTo>
                    <a:pt x="353568" y="180263"/>
                  </a:lnTo>
                  <a:lnTo>
                    <a:pt x="353707" y="184137"/>
                  </a:lnTo>
                  <a:lnTo>
                    <a:pt x="358165" y="203644"/>
                  </a:lnTo>
                  <a:lnTo>
                    <a:pt x="368744" y="217678"/>
                  </a:lnTo>
                  <a:lnTo>
                    <a:pt x="383032" y="227914"/>
                  </a:lnTo>
                  <a:lnTo>
                    <a:pt x="413067" y="243370"/>
                  </a:lnTo>
                  <a:lnTo>
                    <a:pt x="425246" y="251739"/>
                  </a:lnTo>
                  <a:lnTo>
                    <a:pt x="433984" y="262610"/>
                  </a:lnTo>
                  <a:lnTo>
                    <a:pt x="438061" y="277444"/>
                  </a:lnTo>
                  <a:lnTo>
                    <a:pt x="427367" y="282270"/>
                  </a:lnTo>
                  <a:lnTo>
                    <a:pt x="415988" y="286499"/>
                  </a:lnTo>
                  <a:lnTo>
                    <a:pt x="403948" y="290093"/>
                  </a:lnTo>
                  <a:lnTo>
                    <a:pt x="391248" y="293052"/>
                  </a:lnTo>
                  <a:lnTo>
                    <a:pt x="387756" y="293763"/>
                  </a:lnTo>
                  <a:lnTo>
                    <a:pt x="385495" y="297167"/>
                  </a:lnTo>
                  <a:lnTo>
                    <a:pt x="386918" y="304165"/>
                  </a:lnTo>
                  <a:lnTo>
                    <a:pt x="390309" y="306400"/>
                  </a:lnTo>
                  <a:lnTo>
                    <a:pt x="393801" y="305701"/>
                  </a:lnTo>
                  <a:lnTo>
                    <a:pt x="435470" y="292950"/>
                  </a:lnTo>
                  <a:lnTo>
                    <a:pt x="451142" y="285330"/>
                  </a:lnTo>
                  <a:lnTo>
                    <a:pt x="451142" y="281432"/>
                  </a:lnTo>
                  <a:close/>
                </a:path>
              </a:pathLst>
            </a:custGeom>
            <a:solidFill>
              <a:srgbClr val="3D4041"/>
            </a:solidFill>
          </p:spPr>
          <p:txBody>
            <a:bodyPr wrap="square" lIns="0" tIns="0" rIns="0" bIns="0" rtlCol="0"/>
            <a:lstStyle/>
            <a:p>
              <a:endParaRPr/>
            </a:p>
          </p:txBody>
        </p:sp>
      </p:grpSp>
    </p:spTree>
    <p:extLst>
      <p:ext uri="{BB962C8B-B14F-4D97-AF65-F5344CB8AC3E}">
        <p14:creationId xmlns:p14="http://schemas.microsoft.com/office/powerpoint/2010/main" val="17894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1"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202655" cy="584775"/>
          </a:xfrm>
          <a:prstGeom prst="rect">
            <a:avLst/>
          </a:prstGeom>
        </p:spPr>
        <p:txBody>
          <a:bodyPr wrap="square">
            <a:spAutoFit/>
          </a:bodyPr>
          <a:lstStyle/>
          <a:p>
            <a:pPr>
              <a:buClr>
                <a:schemeClr val="accent6">
                  <a:lumMod val="75000"/>
                </a:schemeClr>
              </a:buClr>
              <a:buSzPct val="120000"/>
              <a:defRPr/>
            </a:pPr>
            <a:r>
              <a:rPr lang="de-DE" altLang="de-DE" sz="3200" b="1" dirty="0">
                <a:solidFill>
                  <a:schemeClr val="bg2">
                    <a:lumMod val="25000"/>
                  </a:schemeClr>
                </a:solidFill>
                <a:latin typeface="Roboto Slab" pitchFamily="2" charset="0"/>
                <a:ea typeface="Roboto Slab" pitchFamily="2" charset="0"/>
              </a:rPr>
              <a:t>Unterstützung von Betroffenen:</a:t>
            </a:r>
            <a:endParaRPr lang="de-DE" altLang="de-DE" sz="2800" b="1" dirty="0">
              <a:solidFill>
                <a:schemeClr val="bg2">
                  <a:lumMod val="25000"/>
                </a:schemeClr>
              </a:solidFill>
              <a:latin typeface="PT Sans Narrow"/>
            </a:endParaRPr>
          </a:p>
        </p:txBody>
      </p:sp>
      <p:sp>
        <p:nvSpPr>
          <p:cNvPr id="3" name="Rechteck 2"/>
          <p:cNvSpPr/>
          <p:nvPr/>
        </p:nvSpPr>
        <p:spPr>
          <a:xfrm>
            <a:off x="690902" y="1565499"/>
            <a:ext cx="10405465" cy="3295774"/>
          </a:xfrm>
          <a:prstGeom prst="rect">
            <a:avLst/>
          </a:prstGeom>
        </p:spPr>
        <p:txBody>
          <a:bodyPr wrap="square">
            <a:spAutoFit/>
          </a:bodyPr>
          <a:lstStyle/>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Bereitstellen von Informationsmaterial, Broschüren, etc.</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„Lotsen“ an entsprechende Hilfs- und Beratungsangebote vor Ort</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Persönliche Beratung per Telefon oder E-Mail</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Information über Termine, Veranstaltungen und Schulungsangebote</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Unterstützung und Beratung von Selbsthilfe- und Angehörigengruppen</a:t>
            </a:r>
            <a:endParaRPr lang="de-DE" sz="2400" dirty="0">
              <a:latin typeface="Roboto Slab" pitchFamily="2" charset="0"/>
              <a:ea typeface="Roboto Slab" pitchFamily="2" charset="0"/>
              <a:cs typeface="PT Sans Narrow"/>
            </a:endParaRPr>
          </a:p>
          <a:p>
            <a:pPr marL="12700">
              <a:spcBef>
                <a:spcPts val="100"/>
              </a:spcBef>
            </a:pPr>
            <a:endParaRPr lang="de-DE" sz="2400" dirty="0">
              <a:solidFill>
                <a:srgbClr val="283949"/>
              </a:solidFill>
              <a:cs typeface="PT Sans Narrow"/>
            </a:endParaRPr>
          </a:p>
        </p:txBody>
      </p:sp>
    </p:spTree>
    <p:extLst>
      <p:ext uri="{BB962C8B-B14F-4D97-AF65-F5344CB8AC3E}">
        <p14:creationId xmlns:p14="http://schemas.microsoft.com/office/powerpoint/2010/main" val="122176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202655" cy="584775"/>
          </a:xfrm>
          <a:prstGeom prst="rect">
            <a:avLst/>
          </a:prstGeom>
        </p:spPr>
        <p:txBody>
          <a:bodyPr wrap="square">
            <a:spAutoFit/>
          </a:bodyPr>
          <a:lstStyle/>
          <a:p>
            <a:pPr>
              <a:buClr>
                <a:schemeClr val="accent6">
                  <a:lumMod val="75000"/>
                </a:schemeClr>
              </a:buClr>
              <a:buSzPct val="120000"/>
              <a:defRPr/>
            </a:pPr>
            <a:r>
              <a:rPr lang="de-DE" altLang="de-DE" sz="3200" b="1" dirty="0" smtClean="0">
                <a:solidFill>
                  <a:schemeClr val="bg2">
                    <a:lumMod val="25000"/>
                  </a:schemeClr>
                </a:solidFill>
                <a:latin typeface="Roboto Slab" pitchFamily="2" charset="0"/>
                <a:ea typeface="Roboto Slab" pitchFamily="2" charset="0"/>
              </a:rPr>
              <a:t>Öffentlichkeitsarbeit</a:t>
            </a:r>
            <a:endParaRPr lang="de-DE" altLang="de-DE" sz="2800" b="1" dirty="0">
              <a:solidFill>
                <a:schemeClr val="bg2">
                  <a:lumMod val="25000"/>
                </a:schemeClr>
              </a:solidFill>
              <a:latin typeface="PT Sans Narrow"/>
            </a:endParaRPr>
          </a:p>
        </p:txBody>
      </p:sp>
      <p:sp>
        <p:nvSpPr>
          <p:cNvPr id="3" name="Rechteck 2"/>
          <p:cNvSpPr/>
          <p:nvPr/>
        </p:nvSpPr>
        <p:spPr>
          <a:xfrm>
            <a:off x="690902" y="1565499"/>
            <a:ext cx="10405465" cy="3454792"/>
          </a:xfrm>
          <a:prstGeom prst="rect">
            <a:avLst/>
          </a:prstGeom>
        </p:spPr>
        <p:txBody>
          <a:bodyPr wrap="square">
            <a:spAutoFit/>
          </a:bodyPr>
          <a:lstStyle/>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Entwickeln von Informationsmaterial, </a:t>
            </a:r>
            <a:r>
              <a:rPr lang="de-DE" sz="2400" spc="-80" dirty="0" smtClean="0">
                <a:latin typeface="Roboto Slab" pitchFamily="2" charset="0"/>
                <a:ea typeface="Roboto Slab" pitchFamily="2" charset="0"/>
                <a:cs typeface="PT Sans Narrow"/>
              </a:rPr>
              <a:t/>
            </a:r>
            <a:br>
              <a:rPr lang="de-DE" sz="2400" spc="-80" dirty="0" smtClean="0">
                <a:latin typeface="Roboto Slab" pitchFamily="2" charset="0"/>
                <a:ea typeface="Roboto Slab" pitchFamily="2" charset="0"/>
                <a:cs typeface="PT Sans Narrow"/>
              </a:rPr>
            </a:br>
            <a:r>
              <a:rPr lang="de-DE" sz="2400" spc="-80" dirty="0" smtClean="0">
                <a:latin typeface="Roboto Slab" pitchFamily="2" charset="0"/>
                <a:ea typeface="Roboto Slab" pitchFamily="2" charset="0"/>
                <a:cs typeface="PT Sans Narrow"/>
              </a:rPr>
              <a:t>Broschüren</a:t>
            </a:r>
            <a:r>
              <a:rPr lang="de-DE" sz="2400" spc="-80" dirty="0">
                <a:latin typeface="Roboto Slab" pitchFamily="2" charset="0"/>
                <a:ea typeface="Roboto Slab" pitchFamily="2" charset="0"/>
                <a:cs typeface="PT Sans Narrow"/>
              </a:rPr>
              <a:t>, etc.</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Bündeln von Terminen, Veranstaltungen,</a:t>
            </a:r>
            <a:br>
              <a:rPr lang="de-DE" sz="2400" spc="-80" dirty="0">
                <a:latin typeface="Roboto Slab" pitchFamily="2" charset="0"/>
                <a:ea typeface="Roboto Slab" pitchFamily="2" charset="0"/>
                <a:cs typeface="PT Sans Narrow"/>
              </a:rPr>
            </a:br>
            <a:r>
              <a:rPr lang="de-DE" sz="2400" spc="-80" dirty="0">
                <a:latin typeface="Roboto Slab" pitchFamily="2" charset="0"/>
                <a:ea typeface="Roboto Slab" pitchFamily="2" charset="0"/>
                <a:cs typeface="PT Sans Narrow"/>
              </a:rPr>
              <a:t>Beratungs- und Schulungsangebote</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Sensibilisierung und Aufklärung</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Information und Kompetenzentwicklung</a:t>
            </a:r>
          </a:p>
        </p:txBody>
      </p:sp>
      <p:pic>
        <p:nvPicPr>
          <p:cNvPr id="8" name="Grafik 7" descr="C:\Users\Steffi Bartsch\Desktop\Landesinitiative D\ÖA\Bildmaterial\Foto ÖffInK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3609" y="1297960"/>
            <a:ext cx="2788391" cy="3359609"/>
          </a:xfrm>
          <a:prstGeom prst="rect">
            <a:avLst/>
          </a:prstGeom>
          <a:noFill/>
          <a:ln>
            <a:noFill/>
          </a:ln>
        </p:spPr>
      </p:pic>
      <p:pic>
        <p:nvPicPr>
          <p:cNvPr id="9" name="Grafik 8"/>
          <p:cNvPicPr>
            <a:picLocks noChangeAspect="1"/>
          </p:cNvPicPr>
          <p:nvPr/>
        </p:nvPicPr>
        <p:blipFill>
          <a:blip r:embed="rId4"/>
          <a:stretch>
            <a:fillRect/>
          </a:stretch>
        </p:blipFill>
        <p:spPr>
          <a:xfrm>
            <a:off x="7773365" y="760233"/>
            <a:ext cx="1630243" cy="2019632"/>
          </a:xfrm>
          <a:prstGeom prst="rect">
            <a:avLst/>
          </a:prstGeom>
        </p:spPr>
      </p:pic>
      <p:pic>
        <p:nvPicPr>
          <p:cNvPr id="10" name="Grafik 9"/>
          <p:cNvPicPr>
            <a:picLocks noChangeAspect="1"/>
          </p:cNvPicPr>
          <p:nvPr/>
        </p:nvPicPr>
        <p:blipFill>
          <a:blip r:embed="rId5"/>
          <a:stretch>
            <a:fillRect/>
          </a:stretch>
        </p:blipFill>
        <p:spPr>
          <a:xfrm>
            <a:off x="8690710" y="3317592"/>
            <a:ext cx="1883927" cy="2545595"/>
          </a:xfrm>
          <a:prstGeom prst="rect">
            <a:avLst/>
          </a:prstGeom>
        </p:spPr>
      </p:pic>
      <p:pic>
        <p:nvPicPr>
          <p:cNvPr id="11" name="Grafik 10"/>
          <p:cNvPicPr>
            <a:picLocks noChangeAspect="1"/>
          </p:cNvPicPr>
          <p:nvPr/>
        </p:nvPicPr>
        <p:blipFill>
          <a:blip r:embed="rId6"/>
          <a:stretch>
            <a:fillRect/>
          </a:stretch>
        </p:blipFill>
        <p:spPr>
          <a:xfrm>
            <a:off x="10574637" y="3537459"/>
            <a:ext cx="1617363" cy="2287359"/>
          </a:xfrm>
          <a:prstGeom prst="rect">
            <a:avLst/>
          </a:prstGeom>
          <a:ln w="3175">
            <a:solidFill>
              <a:schemeClr val="accent3">
                <a:lumMod val="75000"/>
              </a:schemeClr>
            </a:solidFill>
          </a:ln>
        </p:spPr>
      </p:pic>
    </p:spTree>
    <p:extLst>
      <p:ext uri="{BB962C8B-B14F-4D97-AF65-F5344CB8AC3E}">
        <p14:creationId xmlns:p14="http://schemas.microsoft.com/office/powerpoint/2010/main" val="162702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8" name="Rechteck 17"/>
          <p:cNvSpPr/>
          <p:nvPr/>
        </p:nvSpPr>
        <p:spPr>
          <a:xfrm>
            <a:off x="484623" y="908496"/>
            <a:ext cx="3922869" cy="369332"/>
          </a:xfrm>
          <a:prstGeom prst="rect">
            <a:avLst/>
          </a:prstGeom>
        </p:spPr>
        <p:txBody>
          <a:bodyPr wrap="none">
            <a:spAutoFit/>
          </a:bodyPr>
          <a:lstStyle/>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WEGE ZUM AUFGREIFEN EINER</a:t>
            </a:r>
            <a:endParaRPr lang="de-DE" altLang="de-DE" sz="1600" b="1" dirty="0">
              <a:solidFill>
                <a:schemeClr val="bg2">
                  <a:lumMod val="25000"/>
                </a:schemeClr>
              </a:solidFill>
              <a:latin typeface="PT Sans Narrow"/>
            </a:endParaRPr>
          </a:p>
        </p:txBody>
      </p:sp>
      <p:sp>
        <p:nvSpPr>
          <p:cNvPr id="22" name="Rechteck 21"/>
          <p:cNvSpPr/>
          <p:nvPr/>
        </p:nvSpPr>
        <p:spPr>
          <a:xfrm>
            <a:off x="1010093" y="914776"/>
            <a:ext cx="7707874" cy="369332"/>
          </a:xfrm>
          <a:prstGeom prst="rect">
            <a:avLst/>
          </a:prstGeom>
        </p:spPr>
        <p:txBody>
          <a:bodyPr wrap="square">
            <a:spAutoFit/>
          </a:bodyPr>
          <a:lstStyle/>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                                                        UMFASSENDEN HERAUSFORDERUNG?</a:t>
            </a:r>
            <a:endParaRPr lang="de-DE" altLang="de-DE" sz="1600" b="1" dirty="0">
              <a:solidFill>
                <a:schemeClr val="bg2">
                  <a:lumMod val="25000"/>
                </a:schemeClr>
              </a:solidFill>
              <a:latin typeface="PT Sans Narrow"/>
            </a:endParaRPr>
          </a:p>
        </p:txBody>
      </p:sp>
      <p:sp>
        <p:nvSpPr>
          <p:cNvPr id="25" name="Abgerundetes Rechteck 24">
            <a:extLst>
              <a:ext uri="{FF2B5EF4-FFF2-40B4-BE49-F238E27FC236}">
                <a16:creationId xmlns:a16="http://schemas.microsoft.com/office/drawing/2014/main" id="{67BDE755-6713-4D4A-9EBC-7CB2515915DD}"/>
              </a:ext>
            </a:extLst>
          </p:cNvPr>
          <p:cNvSpPr/>
          <p:nvPr/>
        </p:nvSpPr>
        <p:spPr>
          <a:xfrm>
            <a:off x="564140" y="3804237"/>
            <a:ext cx="5066640" cy="1464231"/>
          </a:xfrm>
          <a:prstGeom prst="roundRect">
            <a:avLst/>
          </a:prstGeom>
          <a:solidFill>
            <a:srgbClr val="FFFFFF">
              <a:alpha val="70000"/>
            </a:srgbClr>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Demenz betrifft nicht nur die Person, die erkrankt ist, sondern immer auch das Umfeld z.B. Familie, Freunde, Nachbarn, Kollegen.</a:t>
            </a:r>
            <a:endParaRPr lang="de-DE" altLang="de-DE" sz="2000" dirty="0">
              <a:solidFill>
                <a:schemeClr val="bg2">
                  <a:lumMod val="25000"/>
                </a:schemeClr>
              </a:solidFill>
              <a:latin typeface="Roboto Slab" pitchFamily="2" charset="0"/>
              <a:ea typeface="Roboto Slab" pitchFamily="2" charset="0"/>
            </a:endParaRPr>
          </a:p>
        </p:txBody>
      </p:sp>
      <p:sp>
        <p:nvSpPr>
          <p:cNvPr id="26" name="Abgerundetes Rechteck 25">
            <a:extLst>
              <a:ext uri="{FF2B5EF4-FFF2-40B4-BE49-F238E27FC236}">
                <a16:creationId xmlns:a16="http://schemas.microsoft.com/office/drawing/2014/main" id="{67BDE755-6713-4D4A-9EBC-7CB2515915DD}"/>
              </a:ext>
            </a:extLst>
          </p:cNvPr>
          <p:cNvSpPr/>
          <p:nvPr/>
        </p:nvSpPr>
        <p:spPr>
          <a:xfrm>
            <a:off x="564140" y="1536416"/>
            <a:ext cx="4652437" cy="1804749"/>
          </a:xfrm>
          <a:prstGeom prst="roundRect">
            <a:avLst/>
          </a:prstGeom>
          <a:solidFill>
            <a:srgbClr val="FFFFFF">
              <a:alpha val="70000"/>
            </a:srgbClr>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Die erkrankte Person kann sich selbst im Verlauf der Erkrankung immer weniger helfen und ist auf Unterstützung von außen angewiesen.</a:t>
            </a:r>
            <a:endParaRPr lang="de-DE" altLang="de-DE" sz="2000" dirty="0">
              <a:solidFill>
                <a:schemeClr val="bg2">
                  <a:lumMod val="25000"/>
                </a:schemeClr>
              </a:solidFill>
              <a:latin typeface="Roboto Slab" pitchFamily="2" charset="0"/>
              <a:ea typeface="Roboto Slab" pitchFamily="2" charset="0"/>
            </a:endParaRPr>
          </a:p>
        </p:txBody>
      </p:sp>
      <p:sp>
        <p:nvSpPr>
          <p:cNvPr id="27" name="Abgerundetes Rechteck 26">
            <a:extLst>
              <a:ext uri="{FF2B5EF4-FFF2-40B4-BE49-F238E27FC236}">
                <a16:creationId xmlns:a16="http://schemas.microsoft.com/office/drawing/2014/main" id="{67BDE755-6713-4D4A-9EBC-7CB2515915DD}"/>
              </a:ext>
            </a:extLst>
          </p:cNvPr>
          <p:cNvSpPr/>
          <p:nvPr/>
        </p:nvSpPr>
        <p:spPr>
          <a:xfrm>
            <a:off x="5907343" y="1599547"/>
            <a:ext cx="4448769" cy="1123712"/>
          </a:xfrm>
          <a:prstGeom prst="roundRect">
            <a:avLst/>
          </a:prstGeom>
          <a:solidFill>
            <a:srgbClr val="FFFFFF">
              <a:alpha val="70000"/>
            </a:srgbClr>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An- und Zugehörige stehen bei der Pflege und Versorgung großen Herausforderungen gegenüber.</a:t>
            </a:r>
            <a:endParaRPr lang="de-DE" altLang="de-DE" sz="2000" dirty="0">
              <a:solidFill>
                <a:schemeClr val="bg2">
                  <a:lumMod val="25000"/>
                </a:schemeClr>
              </a:solidFill>
              <a:latin typeface="Roboto Slab" pitchFamily="2" charset="0"/>
              <a:ea typeface="Roboto Slab" pitchFamily="2" charset="0"/>
            </a:endParaRPr>
          </a:p>
        </p:txBody>
      </p:sp>
    </p:spTree>
    <p:extLst>
      <p:ext uri="{BB962C8B-B14F-4D97-AF65-F5344CB8AC3E}">
        <p14:creationId xmlns:p14="http://schemas.microsoft.com/office/powerpoint/2010/main" val="128245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8D08D"/>
                                      </p:to>
                                    </p:animClr>
                                    <p:animClr clrSpc="rgb" dir="cw">
                                      <p:cBhvr>
                                        <p:cTn id="7" dur="500" fill="hold"/>
                                        <p:tgtEl>
                                          <p:spTgt spid="22">
                                            <p:txEl>
                                              <p:pRg st="0" end="0"/>
                                            </p:txEl>
                                          </p:spTgt>
                                        </p:tgtEl>
                                        <p:attrNameLst>
                                          <p:attrName>fillcolor</p:attrName>
                                        </p:attrNameLst>
                                      </p:cBhvr>
                                      <p:to>
                                        <a:srgbClr val="A8D08D"/>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499217" cy="584775"/>
          </a:xfrm>
          <a:prstGeom prst="rect">
            <a:avLst/>
          </a:prstGeom>
        </p:spPr>
        <p:txBody>
          <a:bodyPr wrap="square">
            <a:spAutoFit/>
          </a:bodyPr>
          <a:lstStyle/>
          <a:p>
            <a:pPr>
              <a:buClr>
                <a:schemeClr val="accent6">
                  <a:lumMod val="75000"/>
                </a:schemeClr>
              </a:buClr>
              <a:buSzPct val="120000"/>
              <a:defRPr/>
            </a:pPr>
            <a:r>
              <a:rPr lang="de-DE" altLang="de-DE" sz="3200" b="1" dirty="0">
                <a:solidFill>
                  <a:schemeClr val="bg2">
                    <a:lumMod val="25000"/>
                  </a:schemeClr>
                </a:solidFill>
                <a:latin typeface="Roboto Slab" pitchFamily="2" charset="0"/>
                <a:ea typeface="Roboto Slab" pitchFamily="2" charset="0"/>
              </a:rPr>
              <a:t>Unterstützung von </a:t>
            </a:r>
            <a:r>
              <a:rPr lang="de-DE" altLang="de-DE" sz="3200" b="1" dirty="0" smtClean="0">
                <a:solidFill>
                  <a:schemeClr val="bg2">
                    <a:lumMod val="25000"/>
                  </a:schemeClr>
                </a:solidFill>
                <a:latin typeface="Roboto Slab" pitchFamily="2" charset="0"/>
                <a:ea typeface="Roboto Slab" pitchFamily="2" charset="0"/>
              </a:rPr>
              <a:t>Akteuren, Netzwerken und Initiativen:</a:t>
            </a:r>
            <a:endParaRPr lang="de-DE" altLang="de-DE" sz="2800" b="1" dirty="0">
              <a:solidFill>
                <a:schemeClr val="bg2">
                  <a:lumMod val="25000"/>
                </a:schemeClr>
              </a:solidFill>
              <a:latin typeface="PT Sans Narrow"/>
            </a:endParaRPr>
          </a:p>
        </p:txBody>
      </p:sp>
      <p:sp>
        <p:nvSpPr>
          <p:cNvPr id="3" name="Rechteck 2"/>
          <p:cNvSpPr/>
          <p:nvPr/>
        </p:nvSpPr>
        <p:spPr>
          <a:xfrm>
            <a:off x="484956" y="1340503"/>
            <a:ext cx="11501098" cy="4601260"/>
          </a:xfrm>
          <a:prstGeom prst="rect">
            <a:avLst/>
          </a:prstGeom>
        </p:spPr>
        <p:txBody>
          <a:bodyPr wrap="square">
            <a:spAutoFit/>
          </a:bodyPr>
          <a:lstStyle/>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Organisation von </a:t>
            </a:r>
            <a:r>
              <a:rPr lang="de-DE" sz="2400" spc="-80" dirty="0" smtClean="0">
                <a:latin typeface="Roboto Slab" pitchFamily="2" charset="0"/>
                <a:ea typeface="Roboto Slab" pitchFamily="2" charset="0"/>
                <a:cs typeface="PT Sans Narrow"/>
              </a:rPr>
              <a:t>Fachtagen</a:t>
            </a:r>
            <a:endParaRPr lang="de-DE" sz="2400" spc="-80" dirty="0">
              <a:latin typeface="Roboto Slab" pitchFamily="2" charset="0"/>
              <a:ea typeface="Roboto Slab" pitchFamily="2" charset="0"/>
              <a:cs typeface="PT Sans Narrow"/>
            </a:endParaRP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Mitwirken in Gremien und Arbeitsgruppen</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Unterstützung bei </a:t>
            </a:r>
            <a:r>
              <a:rPr lang="de-DE" sz="2400" spc="-80" dirty="0" smtClean="0">
                <a:latin typeface="Roboto Slab" pitchFamily="2" charset="0"/>
                <a:ea typeface="Roboto Slab" pitchFamily="2" charset="0"/>
                <a:cs typeface="PT Sans Narrow"/>
              </a:rPr>
              <a:t>Öffentlichkeitsarbeit, </a:t>
            </a:r>
            <a:r>
              <a:rPr lang="de-DE" sz="2400" spc="-80" dirty="0" err="1" smtClean="0">
                <a:latin typeface="Roboto Slab" pitchFamily="2" charset="0"/>
                <a:ea typeface="Roboto Slab" pitchFamily="2" charset="0"/>
                <a:cs typeface="PT Sans Narrow"/>
              </a:rPr>
              <a:t>Multiplikatorentätigkeit</a:t>
            </a:r>
            <a:r>
              <a:rPr lang="de-DE" sz="2400" spc="-80" dirty="0" smtClean="0">
                <a:latin typeface="Roboto Slab" pitchFamily="2" charset="0"/>
                <a:ea typeface="Roboto Slab" pitchFamily="2" charset="0"/>
                <a:cs typeface="PT Sans Narrow"/>
              </a:rPr>
              <a:t> </a:t>
            </a:r>
            <a:r>
              <a:rPr lang="de-DE" sz="2400" spc="-80" dirty="0">
                <a:latin typeface="Roboto Slab" pitchFamily="2" charset="0"/>
                <a:ea typeface="Roboto Slab" pitchFamily="2" charset="0"/>
                <a:cs typeface="PT Sans Narrow"/>
              </a:rPr>
              <a:t>und Vernetzung</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Stellungnahmen bei Förderanträgen </a:t>
            </a:r>
            <a:r>
              <a:rPr lang="de-DE" sz="2400" spc="-80" dirty="0" smtClean="0">
                <a:latin typeface="Roboto Slab" pitchFamily="2" charset="0"/>
                <a:ea typeface="Roboto Slab" pitchFamily="2" charset="0"/>
                <a:cs typeface="PT Sans Narrow"/>
              </a:rPr>
              <a:t>(z.B. „Letter </a:t>
            </a:r>
            <a:r>
              <a:rPr lang="de-DE" sz="2400" spc="-80" dirty="0" err="1">
                <a:latin typeface="Roboto Slab" pitchFamily="2" charset="0"/>
                <a:ea typeface="Roboto Slab" pitchFamily="2" charset="0"/>
                <a:cs typeface="PT Sans Narrow"/>
              </a:rPr>
              <a:t>of</a:t>
            </a:r>
            <a:r>
              <a:rPr lang="de-DE" sz="2400" spc="-80" dirty="0">
                <a:latin typeface="Roboto Slab" pitchFamily="2" charset="0"/>
                <a:ea typeface="Roboto Slab" pitchFamily="2" charset="0"/>
                <a:cs typeface="PT Sans Narrow"/>
              </a:rPr>
              <a:t> </a:t>
            </a:r>
            <a:r>
              <a:rPr lang="de-DE" sz="2400" spc="-80" dirty="0" err="1">
                <a:latin typeface="Roboto Slab" pitchFamily="2" charset="0"/>
                <a:ea typeface="Roboto Slab" pitchFamily="2" charset="0"/>
                <a:cs typeface="PT Sans Narrow"/>
              </a:rPr>
              <a:t>Intent</a:t>
            </a:r>
            <a:r>
              <a:rPr lang="de-DE" sz="2400" spc="-80" dirty="0" smtClean="0">
                <a:latin typeface="Roboto Slab" pitchFamily="2" charset="0"/>
                <a:ea typeface="Roboto Slab" pitchFamily="2" charset="0"/>
                <a:cs typeface="PT Sans Narrow"/>
              </a:rPr>
              <a:t>“)</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Konzept- und Projektentwicklung</a:t>
            </a:r>
          </a:p>
          <a:p>
            <a:pPr marL="469900" indent="-457200">
              <a:lnSpc>
                <a:spcPct val="150000"/>
              </a:lnSpc>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Beratung </a:t>
            </a:r>
            <a:r>
              <a:rPr lang="de-DE" sz="2400" spc="-80" dirty="0">
                <a:latin typeface="Roboto Slab" pitchFamily="2" charset="0"/>
                <a:ea typeface="Roboto Slab" pitchFamily="2" charset="0"/>
                <a:cs typeface="PT Sans Narrow"/>
              </a:rPr>
              <a:t>zu Fördermittel und Antragstellung </a:t>
            </a:r>
            <a:r>
              <a:rPr lang="de-DE" sz="2400" spc="-80" dirty="0" smtClean="0">
                <a:latin typeface="Roboto Slab" pitchFamily="2" charset="0"/>
                <a:ea typeface="Roboto Slab" pitchFamily="2" charset="0"/>
                <a:cs typeface="PT Sans Narrow"/>
              </a:rPr>
              <a:t/>
            </a:r>
            <a:br>
              <a:rPr lang="de-DE" sz="2400" spc="-80" dirty="0" smtClean="0">
                <a:latin typeface="Roboto Slab" pitchFamily="2" charset="0"/>
                <a:ea typeface="Roboto Slab" pitchFamily="2" charset="0"/>
                <a:cs typeface="PT Sans Narrow"/>
              </a:rPr>
            </a:br>
            <a:r>
              <a:rPr lang="de-DE" sz="2400" spc="-80" dirty="0" smtClean="0">
                <a:latin typeface="Roboto Slab" pitchFamily="2" charset="0"/>
                <a:ea typeface="Roboto Slab" pitchFamily="2" charset="0"/>
                <a:cs typeface="PT Sans Narrow"/>
              </a:rPr>
              <a:t>(</a:t>
            </a:r>
            <a:r>
              <a:rPr lang="de-DE" sz="2400" spc="-80" dirty="0">
                <a:latin typeface="Roboto Slab" pitchFamily="2" charset="0"/>
                <a:ea typeface="Roboto Slab" pitchFamily="2" charset="0"/>
                <a:cs typeface="PT Sans Narrow"/>
              </a:rPr>
              <a:t>z.B. GKV-Förderung, Lokale Allianzen, etc.)</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Begleitung beim Aufbau neuer Netzwerke und Ausbau bestehender Netzwerke </a:t>
            </a:r>
          </a:p>
        </p:txBody>
      </p:sp>
    </p:spTree>
    <p:extLst>
      <p:ext uri="{BB962C8B-B14F-4D97-AF65-F5344CB8AC3E}">
        <p14:creationId xmlns:p14="http://schemas.microsoft.com/office/powerpoint/2010/main" val="7118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499217" cy="584775"/>
          </a:xfrm>
          <a:prstGeom prst="rect">
            <a:avLst/>
          </a:prstGeom>
        </p:spPr>
        <p:txBody>
          <a:bodyPr wrap="square">
            <a:spAutoFit/>
          </a:bodyPr>
          <a:lstStyle/>
          <a:p>
            <a:pPr>
              <a:buClr>
                <a:schemeClr val="accent6">
                  <a:lumMod val="75000"/>
                </a:schemeClr>
              </a:buClr>
              <a:buSzPct val="120000"/>
              <a:defRPr/>
            </a:pPr>
            <a:r>
              <a:rPr lang="de-DE" altLang="de-DE" sz="3200" b="1" dirty="0" smtClean="0">
                <a:solidFill>
                  <a:schemeClr val="bg2">
                    <a:lumMod val="25000"/>
                  </a:schemeClr>
                </a:solidFill>
                <a:latin typeface="Roboto Slab" pitchFamily="2" charset="0"/>
                <a:ea typeface="Roboto Slab" pitchFamily="2" charset="0"/>
              </a:rPr>
              <a:t>Zusammenarbeit mit Wissenschaft und Politik</a:t>
            </a:r>
            <a:endParaRPr lang="de-DE" altLang="de-DE" sz="2800" b="1" dirty="0">
              <a:solidFill>
                <a:schemeClr val="bg2">
                  <a:lumMod val="25000"/>
                </a:schemeClr>
              </a:solidFill>
              <a:latin typeface="PT Sans Narrow"/>
            </a:endParaRPr>
          </a:p>
        </p:txBody>
      </p:sp>
      <p:sp>
        <p:nvSpPr>
          <p:cNvPr id="3" name="Rechteck 2"/>
          <p:cNvSpPr/>
          <p:nvPr/>
        </p:nvSpPr>
        <p:spPr>
          <a:xfrm>
            <a:off x="690902" y="1565499"/>
            <a:ext cx="11501098" cy="3454792"/>
          </a:xfrm>
          <a:prstGeom prst="rect">
            <a:avLst/>
          </a:prstGeom>
        </p:spPr>
        <p:txBody>
          <a:bodyPr wrap="square">
            <a:spAutoFit/>
          </a:bodyPr>
          <a:lstStyle/>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Auskünfte und Bearbeiten von Anfragen der Politik </a:t>
            </a:r>
            <a:br>
              <a:rPr lang="de-DE" sz="2400" spc="-80" dirty="0">
                <a:latin typeface="Roboto Slab" pitchFamily="2" charset="0"/>
                <a:ea typeface="Roboto Slab" pitchFamily="2" charset="0"/>
                <a:cs typeface="PT Sans Narrow"/>
              </a:rPr>
            </a:br>
            <a:r>
              <a:rPr lang="de-DE" sz="2400" spc="-80" dirty="0">
                <a:latin typeface="Roboto Slab" pitchFamily="2" charset="0"/>
                <a:ea typeface="Roboto Slab" pitchFamily="2" charset="0"/>
                <a:cs typeface="PT Sans Narrow"/>
              </a:rPr>
              <a:t>zu Demenz und Versorgungsstruktur</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Unterstützung bei Öffentlichkeitsarbeit </a:t>
            </a:r>
            <a:r>
              <a:rPr lang="de-DE" sz="2400" spc="-80" dirty="0" smtClean="0">
                <a:latin typeface="Roboto Slab" pitchFamily="2" charset="0"/>
                <a:ea typeface="Roboto Slab" pitchFamily="2" charset="0"/>
                <a:cs typeface="PT Sans Narrow"/>
              </a:rPr>
              <a:t/>
            </a:r>
            <a:br>
              <a:rPr lang="de-DE" sz="2400" spc="-80" dirty="0" smtClean="0">
                <a:latin typeface="Roboto Slab" pitchFamily="2" charset="0"/>
                <a:ea typeface="Roboto Slab" pitchFamily="2" charset="0"/>
                <a:cs typeface="PT Sans Narrow"/>
              </a:rPr>
            </a:br>
            <a:r>
              <a:rPr lang="de-DE" sz="2400" spc="-80" dirty="0" smtClean="0">
                <a:latin typeface="Roboto Slab" pitchFamily="2" charset="0"/>
                <a:ea typeface="Roboto Slab" pitchFamily="2" charset="0"/>
                <a:cs typeface="PT Sans Narrow"/>
              </a:rPr>
              <a:t>(</a:t>
            </a:r>
            <a:r>
              <a:rPr lang="de-DE" sz="2400" spc="-80" dirty="0">
                <a:latin typeface="Roboto Slab" pitchFamily="2" charset="0"/>
                <a:ea typeface="Roboto Slab" pitchFamily="2" charset="0"/>
                <a:cs typeface="PT Sans Narrow"/>
              </a:rPr>
              <a:t>z.B. </a:t>
            </a:r>
            <a:r>
              <a:rPr lang="de-DE" sz="2400" spc="-80" dirty="0" smtClean="0">
                <a:latin typeface="Roboto Slab" pitchFamily="2" charset="0"/>
                <a:ea typeface="Roboto Slab" pitchFamily="2" charset="0"/>
                <a:cs typeface="PT Sans Narrow"/>
              </a:rPr>
              <a:t>Studienteilnahme / Verbreitung </a:t>
            </a:r>
            <a:r>
              <a:rPr lang="de-DE" sz="2400" spc="-80" dirty="0">
                <a:latin typeface="Roboto Slab" pitchFamily="2" charset="0"/>
                <a:ea typeface="Roboto Slab" pitchFamily="2" charset="0"/>
                <a:cs typeface="PT Sans Narrow"/>
              </a:rPr>
              <a:t>von Studienergebnissen)</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Mitwirkung bei Veranstaltungen/Fachvorträgen</a:t>
            </a:r>
          </a:p>
          <a:p>
            <a:pPr marL="469900" indent="-457200">
              <a:lnSpc>
                <a:spcPct val="150000"/>
              </a:lnSpc>
              <a:spcBef>
                <a:spcPts val="100"/>
              </a:spcBef>
              <a:buFont typeface="Arial" panose="020B0604020202020204" pitchFamily="34" charset="0"/>
              <a:buChar char="•"/>
            </a:pPr>
            <a:r>
              <a:rPr lang="de-DE" sz="2400" spc="-80" dirty="0">
                <a:latin typeface="Roboto Slab" pitchFamily="2" charset="0"/>
                <a:ea typeface="Roboto Slab" pitchFamily="2" charset="0"/>
                <a:cs typeface="PT Sans Narrow"/>
              </a:rPr>
              <a:t>Projektentwicklung und Kooperation</a:t>
            </a:r>
          </a:p>
        </p:txBody>
      </p:sp>
    </p:spTree>
    <p:extLst>
      <p:ext uri="{BB962C8B-B14F-4D97-AF65-F5344CB8AC3E}">
        <p14:creationId xmlns:p14="http://schemas.microsoft.com/office/powerpoint/2010/main" val="14238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499217" cy="1077218"/>
          </a:xfrm>
          <a:prstGeom prst="rect">
            <a:avLst/>
          </a:prstGeom>
        </p:spPr>
        <p:txBody>
          <a:bodyPr wrap="square">
            <a:spAutoFit/>
          </a:bodyPr>
          <a:lstStyle/>
          <a:p>
            <a:pPr>
              <a:buClr>
                <a:schemeClr val="accent6">
                  <a:lumMod val="75000"/>
                </a:schemeClr>
              </a:buClr>
              <a:buSzPct val="120000"/>
              <a:defRPr/>
            </a:pPr>
            <a:r>
              <a:rPr lang="de-DE" altLang="de-DE" sz="3200" b="1" dirty="0">
                <a:solidFill>
                  <a:schemeClr val="bg2">
                    <a:lumMod val="25000"/>
                  </a:schemeClr>
                </a:solidFill>
                <a:latin typeface="Roboto Slab" pitchFamily="2" charset="0"/>
                <a:ea typeface="Roboto Slab" pitchFamily="2" charset="0"/>
              </a:rPr>
              <a:t>Projekt KOOP 2020/2021</a:t>
            </a:r>
            <a:br>
              <a:rPr lang="de-DE" altLang="de-DE" sz="3200" b="1" dirty="0">
                <a:solidFill>
                  <a:schemeClr val="bg2">
                    <a:lumMod val="25000"/>
                  </a:schemeClr>
                </a:solidFill>
                <a:latin typeface="Roboto Slab" pitchFamily="2" charset="0"/>
                <a:ea typeface="Roboto Slab" pitchFamily="2" charset="0"/>
              </a:rPr>
            </a:br>
            <a:r>
              <a:rPr lang="de-DE" altLang="de-DE" sz="3200" b="1" dirty="0">
                <a:solidFill>
                  <a:schemeClr val="bg2">
                    <a:lumMod val="25000"/>
                  </a:schemeClr>
                </a:solidFill>
                <a:latin typeface="Roboto Slab" pitchFamily="2" charset="0"/>
                <a:ea typeface="Roboto Slab" pitchFamily="2" charset="0"/>
              </a:rPr>
              <a:t>Kompetenz- und Kooperationsnetz Demenz Sachsen</a:t>
            </a:r>
            <a:endParaRPr lang="de-DE" altLang="de-DE" sz="2800" b="1" dirty="0">
              <a:solidFill>
                <a:schemeClr val="bg2">
                  <a:lumMod val="25000"/>
                </a:schemeClr>
              </a:solidFill>
              <a:latin typeface="PT Sans Narrow"/>
            </a:endParaRPr>
          </a:p>
        </p:txBody>
      </p:sp>
      <p:pic>
        <p:nvPicPr>
          <p:cNvPr id="9" name="Grafik 8"/>
          <p:cNvPicPr>
            <a:picLocks noChangeAspect="1"/>
          </p:cNvPicPr>
          <p:nvPr/>
        </p:nvPicPr>
        <p:blipFill>
          <a:blip r:embed="rId3"/>
          <a:stretch>
            <a:fillRect/>
          </a:stretch>
        </p:blipFill>
        <p:spPr>
          <a:xfrm>
            <a:off x="594685" y="1978469"/>
            <a:ext cx="9670429" cy="3957974"/>
          </a:xfrm>
          <a:prstGeom prst="rect">
            <a:avLst/>
          </a:prstGeom>
        </p:spPr>
      </p:pic>
    </p:spTree>
    <p:extLst>
      <p:ext uri="{BB962C8B-B14F-4D97-AF65-F5344CB8AC3E}">
        <p14:creationId xmlns:p14="http://schemas.microsoft.com/office/powerpoint/2010/main" val="20227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499217" cy="1077218"/>
          </a:xfrm>
          <a:prstGeom prst="rect">
            <a:avLst/>
          </a:prstGeom>
        </p:spPr>
        <p:txBody>
          <a:bodyPr wrap="square">
            <a:spAutoFit/>
          </a:bodyPr>
          <a:lstStyle/>
          <a:p>
            <a:pPr>
              <a:buClr>
                <a:schemeClr val="accent6">
                  <a:lumMod val="75000"/>
                </a:schemeClr>
              </a:buClr>
              <a:buSzPct val="120000"/>
              <a:defRPr/>
            </a:pPr>
            <a:r>
              <a:rPr lang="de-DE" altLang="de-DE" sz="3200" b="1" dirty="0">
                <a:solidFill>
                  <a:schemeClr val="bg2">
                    <a:lumMod val="25000"/>
                  </a:schemeClr>
                </a:solidFill>
                <a:latin typeface="Roboto Slab" pitchFamily="2" charset="0"/>
                <a:ea typeface="Roboto Slab" pitchFamily="2" charset="0"/>
              </a:rPr>
              <a:t>Projekt </a:t>
            </a:r>
            <a:r>
              <a:rPr lang="de-DE" altLang="de-DE" sz="3200" b="1" dirty="0" smtClean="0">
                <a:solidFill>
                  <a:schemeClr val="bg2">
                    <a:lumMod val="25000"/>
                  </a:schemeClr>
                </a:solidFill>
                <a:latin typeface="Roboto Slab" pitchFamily="2" charset="0"/>
                <a:ea typeface="Roboto Slab" pitchFamily="2" charset="0"/>
              </a:rPr>
              <a:t>SINKOVE 2022/2023</a:t>
            </a:r>
            <a:r>
              <a:rPr lang="de-DE" altLang="de-DE" sz="3200" b="1" dirty="0">
                <a:solidFill>
                  <a:schemeClr val="bg2">
                    <a:lumMod val="25000"/>
                  </a:schemeClr>
                </a:solidFill>
                <a:latin typeface="Roboto Slab" pitchFamily="2" charset="0"/>
                <a:ea typeface="Roboto Slab" pitchFamily="2" charset="0"/>
              </a:rPr>
              <a:t/>
            </a:r>
            <a:br>
              <a:rPr lang="de-DE" altLang="de-DE" sz="3200" b="1" dirty="0">
                <a:solidFill>
                  <a:schemeClr val="bg2">
                    <a:lumMod val="25000"/>
                  </a:schemeClr>
                </a:solidFill>
                <a:latin typeface="Roboto Slab" pitchFamily="2" charset="0"/>
                <a:ea typeface="Roboto Slab" pitchFamily="2" charset="0"/>
              </a:rPr>
            </a:br>
            <a:r>
              <a:rPr lang="de-DE" altLang="de-DE" sz="3200" b="1" u="sng" dirty="0" smtClean="0">
                <a:solidFill>
                  <a:schemeClr val="bg2">
                    <a:lumMod val="25000"/>
                  </a:schemeClr>
                </a:solidFill>
                <a:latin typeface="Roboto Slab" pitchFamily="2" charset="0"/>
                <a:ea typeface="Roboto Slab" pitchFamily="2" charset="0"/>
              </a:rPr>
              <a:t>S</a:t>
            </a:r>
            <a:r>
              <a:rPr lang="de-DE" altLang="de-DE" sz="3200" b="1" dirty="0" smtClean="0">
                <a:solidFill>
                  <a:schemeClr val="bg2">
                    <a:lumMod val="25000"/>
                  </a:schemeClr>
                </a:solidFill>
                <a:latin typeface="Roboto Slab" pitchFamily="2" charset="0"/>
                <a:ea typeface="Roboto Slab" pitchFamily="2" charset="0"/>
              </a:rPr>
              <a:t>ensibilisiert. </a:t>
            </a:r>
            <a:r>
              <a:rPr lang="de-DE" altLang="de-DE" sz="3200" b="1" u="sng" dirty="0" smtClean="0">
                <a:solidFill>
                  <a:schemeClr val="bg2">
                    <a:lumMod val="25000"/>
                  </a:schemeClr>
                </a:solidFill>
                <a:latin typeface="Roboto Slab" pitchFamily="2" charset="0"/>
                <a:ea typeface="Roboto Slab" pitchFamily="2" charset="0"/>
              </a:rPr>
              <a:t>In</a:t>
            </a:r>
            <a:r>
              <a:rPr lang="de-DE" altLang="de-DE" sz="3200" b="1" dirty="0" smtClean="0">
                <a:solidFill>
                  <a:schemeClr val="bg2">
                    <a:lumMod val="25000"/>
                  </a:schemeClr>
                </a:solidFill>
                <a:latin typeface="Roboto Slab" pitchFamily="2" charset="0"/>
                <a:ea typeface="Roboto Slab" pitchFamily="2" charset="0"/>
              </a:rPr>
              <a:t>formiert. </a:t>
            </a:r>
            <a:r>
              <a:rPr lang="de-DE" altLang="de-DE" sz="3200" b="1" u="sng" dirty="0" smtClean="0">
                <a:solidFill>
                  <a:schemeClr val="bg2">
                    <a:lumMod val="25000"/>
                  </a:schemeClr>
                </a:solidFill>
                <a:latin typeface="Roboto Slab" pitchFamily="2" charset="0"/>
                <a:ea typeface="Roboto Slab" pitchFamily="2" charset="0"/>
              </a:rPr>
              <a:t>Ko</a:t>
            </a:r>
            <a:r>
              <a:rPr lang="de-DE" altLang="de-DE" sz="3200" b="1" dirty="0" smtClean="0">
                <a:solidFill>
                  <a:schemeClr val="bg2">
                    <a:lumMod val="25000"/>
                  </a:schemeClr>
                </a:solidFill>
                <a:latin typeface="Roboto Slab" pitchFamily="2" charset="0"/>
                <a:ea typeface="Roboto Slab" pitchFamily="2" charset="0"/>
              </a:rPr>
              <a:t>mpetent. </a:t>
            </a:r>
            <a:r>
              <a:rPr lang="de-DE" altLang="de-DE" sz="3200" b="1" u="sng" dirty="0" smtClean="0">
                <a:solidFill>
                  <a:schemeClr val="bg2">
                    <a:lumMod val="25000"/>
                  </a:schemeClr>
                </a:solidFill>
                <a:latin typeface="Roboto Slab" pitchFamily="2" charset="0"/>
                <a:ea typeface="Roboto Slab" pitchFamily="2" charset="0"/>
              </a:rPr>
              <a:t>Ve</a:t>
            </a:r>
            <a:r>
              <a:rPr lang="de-DE" altLang="de-DE" sz="3200" b="1" dirty="0" smtClean="0">
                <a:solidFill>
                  <a:schemeClr val="bg2">
                    <a:lumMod val="25000"/>
                  </a:schemeClr>
                </a:solidFill>
                <a:latin typeface="Roboto Slab" pitchFamily="2" charset="0"/>
                <a:ea typeface="Roboto Slab" pitchFamily="2" charset="0"/>
              </a:rPr>
              <a:t>rnetzt.</a:t>
            </a:r>
            <a:endParaRPr lang="de-DE" altLang="de-DE" sz="2800" b="1" dirty="0">
              <a:solidFill>
                <a:schemeClr val="bg2">
                  <a:lumMod val="25000"/>
                </a:schemeClr>
              </a:solidFill>
              <a:latin typeface="PT Sans Narrow"/>
            </a:endParaRPr>
          </a:p>
        </p:txBody>
      </p:sp>
      <p:sp>
        <p:nvSpPr>
          <p:cNvPr id="8" name="Rechteck 7"/>
          <p:cNvSpPr/>
          <p:nvPr/>
        </p:nvSpPr>
        <p:spPr>
          <a:xfrm>
            <a:off x="486837" y="1832946"/>
            <a:ext cx="11501098" cy="3665106"/>
          </a:xfrm>
          <a:prstGeom prst="rect">
            <a:avLst/>
          </a:prstGeom>
        </p:spPr>
        <p:txBody>
          <a:bodyPr wrap="square">
            <a:spAutoFit/>
          </a:bodyPr>
          <a:lstStyle/>
          <a:p>
            <a:pPr marL="12700">
              <a:lnSpc>
                <a:spcPct val="150000"/>
              </a:lnSpc>
              <a:spcBef>
                <a:spcPts val="100"/>
              </a:spcBef>
            </a:pPr>
            <a:r>
              <a:rPr lang="de-DE" sz="2400" spc="-80" dirty="0" smtClean="0">
                <a:latin typeface="Roboto Slab" pitchFamily="2" charset="0"/>
                <a:ea typeface="Roboto Slab" pitchFamily="2" charset="0"/>
                <a:cs typeface="PT Sans Narrow"/>
              </a:rPr>
              <a:t>Wie bisher nur:</a:t>
            </a:r>
          </a:p>
          <a:p>
            <a:pPr marL="12700">
              <a:lnSpc>
                <a:spcPct val="150000"/>
              </a:lnSpc>
              <a:spcBef>
                <a:spcPts val="100"/>
              </a:spcBef>
            </a:pPr>
            <a:endParaRPr lang="de-DE" sz="2400" spc="-80" dirty="0" smtClean="0">
              <a:latin typeface="Roboto Slab" pitchFamily="2" charset="0"/>
              <a:ea typeface="Roboto Slab" pitchFamily="2" charset="0"/>
              <a:cs typeface="PT Sans Narrow"/>
            </a:endParaRPr>
          </a:p>
          <a:p>
            <a:pPr marL="469900" indent="-457200">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Mehr Demenz Partner Kurse </a:t>
            </a:r>
            <a:br>
              <a:rPr lang="de-DE" sz="2400" spc="-80" dirty="0" smtClean="0">
                <a:latin typeface="Roboto Slab" pitchFamily="2" charset="0"/>
                <a:ea typeface="Roboto Slab" pitchFamily="2" charset="0"/>
                <a:cs typeface="PT Sans Narrow"/>
              </a:rPr>
            </a:br>
            <a:r>
              <a:rPr lang="de-DE" sz="2400" spc="-80" dirty="0" smtClean="0">
                <a:latin typeface="Roboto Slab" pitchFamily="2" charset="0"/>
                <a:ea typeface="Roboto Slab" pitchFamily="2" charset="0"/>
                <a:cs typeface="PT Sans Narrow"/>
              </a:rPr>
              <a:t>(Öffentlichkeitsarbeit, Landkreise und Multiplikatoren</a:t>
            </a:r>
            <a:r>
              <a:rPr lang="de-DE" sz="2400" spc="-80" dirty="0" smtClean="0">
                <a:latin typeface="Roboto Slab" pitchFamily="2" charset="0"/>
                <a:ea typeface="Roboto Slab" pitchFamily="2" charset="0"/>
                <a:cs typeface="PT Sans Narrow"/>
              </a:rPr>
              <a:t>)</a:t>
            </a:r>
            <a:endParaRPr lang="de-DE" sz="2400" spc="-80" dirty="0" smtClean="0">
              <a:latin typeface="Roboto Slab" pitchFamily="2" charset="0"/>
              <a:ea typeface="Roboto Slab" pitchFamily="2" charset="0"/>
              <a:cs typeface="PT Sans Narrow"/>
            </a:endParaRPr>
          </a:p>
          <a:p>
            <a:pPr marL="469900" indent="-457200">
              <a:lnSpc>
                <a:spcPct val="150000"/>
              </a:lnSpc>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Mehr digitale Angebote (Webinare und Online-Gesprächskreise)</a:t>
            </a:r>
          </a:p>
          <a:p>
            <a:pPr marL="469900" indent="-457200">
              <a:lnSpc>
                <a:spcPct val="150000"/>
              </a:lnSpc>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Regelmäßige Newsletter (Öffentlichkeitsarbeit)</a:t>
            </a:r>
            <a:endParaRPr lang="de-DE" sz="2400" spc="-80" dirty="0">
              <a:latin typeface="Roboto Slab" pitchFamily="2" charset="0"/>
              <a:ea typeface="Roboto Slab" pitchFamily="2" charset="0"/>
              <a:cs typeface="PT Sans Narrow"/>
            </a:endParaRPr>
          </a:p>
          <a:p>
            <a:pPr marL="469900" indent="-457200">
              <a:lnSpc>
                <a:spcPct val="150000"/>
              </a:lnSpc>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Erweiterung und Ausbau der Internetseite mit Landkreisen</a:t>
            </a:r>
            <a:endParaRPr lang="de-DE" sz="2400" spc="-80" dirty="0">
              <a:latin typeface="Roboto Slab" pitchFamily="2" charset="0"/>
              <a:ea typeface="Roboto Slab" pitchFamily="2" charset="0"/>
              <a:cs typeface="PT Sans Narrow"/>
            </a:endParaRPr>
          </a:p>
        </p:txBody>
      </p:sp>
    </p:spTree>
    <p:extLst>
      <p:ext uri="{BB962C8B-B14F-4D97-AF65-F5344CB8AC3E}">
        <p14:creationId xmlns:p14="http://schemas.microsoft.com/office/powerpoint/2010/main" val="20973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3" name="Rechteck 12"/>
          <p:cNvSpPr/>
          <p:nvPr/>
        </p:nvSpPr>
        <p:spPr>
          <a:xfrm>
            <a:off x="486837" y="755728"/>
            <a:ext cx="11499217" cy="1077218"/>
          </a:xfrm>
          <a:prstGeom prst="rect">
            <a:avLst/>
          </a:prstGeom>
        </p:spPr>
        <p:txBody>
          <a:bodyPr wrap="square">
            <a:spAutoFit/>
          </a:bodyPr>
          <a:lstStyle/>
          <a:p>
            <a:pPr>
              <a:buClr>
                <a:schemeClr val="accent6">
                  <a:lumMod val="75000"/>
                </a:schemeClr>
              </a:buClr>
              <a:buSzPct val="120000"/>
              <a:defRPr/>
            </a:pPr>
            <a:r>
              <a:rPr lang="de-DE" altLang="de-DE" sz="3200" b="1" dirty="0">
                <a:solidFill>
                  <a:schemeClr val="bg2">
                    <a:lumMod val="25000"/>
                  </a:schemeClr>
                </a:solidFill>
                <a:latin typeface="Roboto Slab" pitchFamily="2" charset="0"/>
                <a:ea typeface="Roboto Slab" pitchFamily="2" charset="0"/>
              </a:rPr>
              <a:t>Projekt </a:t>
            </a:r>
            <a:r>
              <a:rPr lang="de-DE" altLang="de-DE" sz="3200" b="1" dirty="0" smtClean="0">
                <a:solidFill>
                  <a:schemeClr val="bg2">
                    <a:lumMod val="25000"/>
                  </a:schemeClr>
                </a:solidFill>
                <a:latin typeface="Roboto Slab" pitchFamily="2" charset="0"/>
                <a:ea typeface="Roboto Slab" pitchFamily="2" charset="0"/>
              </a:rPr>
              <a:t>SINKOVE 2022/2023</a:t>
            </a:r>
            <a:r>
              <a:rPr lang="de-DE" altLang="de-DE" sz="3200" b="1" dirty="0">
                <a:solidFill>
                  <a:schemeClr val="bg2">
                    <a:lumMod val="25000"/>
                  </a:schemeClr>
                </a:solidFill>
                <a:latin typeface="Roboto Slab" pitchFamily="2" charset="0"/>
                <a:ea typeface="Roboto Slab" pitchFamily="2" charset="0"/>
              </a:rPr>
              <a:t/>
            </a:r>
            <a:br>
              <a:rPr lang="de-DE" altLang="de-DE" sz="3200" b="1" dirty="0">
                <a:solidFill>
                  <a:schemeClr val="bg2">
                    <a:lumMod val="25000"/>
                  </a:schemeClr>
                </a:solidFill>
                <a:latin typeface="Roboto Slab" pitchFamily="2" charset="0"/>
                <a:ea typeface="Roboto Slab" pitchFamily="2" charset="0"/>
              </a:rPr>
            </a:br>
            <a:r>
              <a:rPr lang="de-DE" altLang="de-DE" sz="3200" b="1" u="sng" dirty="0" smtClean="0">
                <a:solidFill>
                  <a:schemeClr val="bg2">
                    <a:lumMod val="25000"/>
                  </a:schemeClr>
                </a:solidFill>
                <a:latin typeface="Roboto Slab" pitchFamily="2" charset="0"/>
                <a:ea typeface="Roboto Slab" pitchFamily="2" charset="0"/>
              </a:rPr>
              <a:t>S</a:t>
            </a:r>
            <a:r>
              <a:rPr lang="de-DE" altLang="de-DE" sz="3200" b="1" dirty="0" smtClean="0">
                <a:solidFill>
                  <a:schemeClr val="bg2">
                    <a:lumMod val="25000"/>
                  </a:schemeClr>
                </a:solidFill>
                <a:latin typeface="Roboto Slab" pitchFamily="2" charset="0"/>
                <a:ea typeface="Roboto Slab" pitchFamily="2" charset="0"/>
              </a:rPr>
              <a:t>ensibilisiert. </a:t>
            </a:r>
            <a:r>
              <a:rPr lang="de-DE" altLang="de-DE" sz="3200" b="1" u="sng" dirty="0" smtClean="0">
                <a:solidFill>
                  <a:schemeClr val="bg2">
                    <a:lumMod val="25000"/>
                  </a:schemeClr>
                </a:solidFill>
                <a:latin typeface="Roboto Slab" pitchFamily="2" charset="0"/>
                <a:ea typeface="Roboto Slab" pitchFamily="2" charset="0"/>
              </a:rPr>
              <a:t>In</a:t>
            </a:r>
            <a:r>
              <a:rPr lang="de-DE" altLang="de-DE" sz="3200" b="1" dirty="0" smtClean="0">
                <a:solidFill>
                  <a:schemeClr val="bg2">
                    <a:lumMod val="25000"/>
                  </a:schemeClr>
                </a:solidFill>
                <a:latin typeface="Roboto Slab" pitchFamily="2" charset="0"/>
                <a:ea typeface="Roboto Slab" pitchFamily="2" charset="0"/>
              </a:rPr>
              <a:t>formiert. </a:t>
            </a:r>
            <a:r>
              <a:rPr lang="de-DE" altLang="de-DE" sz="3200" b="1" u="sng" dirty="0" smtClean="0">
                <a:solidFill>
                  <a:schemeClr val="bg2">
                    <a:lumMod val="25000"/>
                  </a:schemeClr>
                </a:solidFill>
                <a:latin typeface="Roboto Slab" pitchFamily="2" charset="0"/>
                <a:ea typeface="Roboto Slab" pitchFamily="2" charset="0"/>
              </a:rPr>
              <a:t>Ko</a:t>
            </a:r>
            <a:r>
              <a:rPr lang="de-DE" altLang="de-DE" sz="3200" b="1" dirty="0" smtClean="0">
                <a:solidFill>
                  <a:schemeClr val="bg2">
                    <a:lumMod val="25000"/>
                  </a:schemeClr>
                </a:solidFill>
                <a:latin typeface="Roboto Slab" pitchFamily="2" charset="0"/>
                <a:ea typeface="Roboto Slab" pitchFamily="2" charset="0"/>
              </a:rPr>
              <a:t>mpetent. </a:t>
            </a:r>
            <a:r>
              <a:rPr lang="de-DE" altLang="de-DE" sz="3200" b="1" u="sng" dirty="0" smtClean="0">
                <a:solidFill>
                  <a:schemeClr val="bg2">
                    <a:lumMod val="25000"/>
                  </a:schemeClr>
                </a:solidFill>
                <a:latin typeface="Roboto Slab" pitchFamily="2" charset="0"/>
                <a:ea typeface="Roboto Slab" pitchFamily="2" charset="0"/>
              </a:rPr>
              <a:t>Ve</a:t>
            </a:r>
            <a:r>
              <a:rPr lang="de-DE" altLang="de-DE" sz="3200" b="1" dirty="0" smtClean="0">
                <a:solidFill>
                  <a:schemeClr val="bg2">
                    <a:lumMod val="25000"/>
                  </a:schemeClr>
                </a:solidFill>
                <a:latin typeface="Roboto Slab" pitchFamily="2" charset="0"/>
                <a:ea typeface="Roboto Slab" pitchFamily="2" charset="0"/>
              </a:rPr>
              <a:t>rnetzt.</a:t>
            </a:r>
            <a:endParaRPr lang="de-DE" altLang="de-DE" sz="2800" b="1" dirty="0">
              <a:solidFill>
                <a:schemeClr val="bg2">
                  <a:lumMod val="25000"/>
                </a:schemeClr>
              </a:solidFill>
              <a:latin typeface="PT Sans Narrow"/>
            </a:endParaRPr>
          </a:p>
        </p:txBody>
      </p:sp>
      <p:sp>
        <p:nvSpPr>
          <p:cNvPr id="8" name="Rechteck 7"/>
          <p:cNvSpPr/>
          <p:nvPr/>
        </p:nvSpPr>
        <p:spPr>
          <a:xfrm>
            <a:off x="486837" y="1832946"/>
            <a:ext cx="11304110" cy="3480440"/>
          </a:xfrm>
          <a:prstGeom prst="rect">
            <a:avLst/>
          </a:prstGeom>
        </p:spPr>
        <p:txBody>
          <a:bodyPr wrap="square">
            <a:spAutoFit/>
          </a:bodyPr>
          <a:lstStyle/>
          <a:p>
            <a:pPr marL="12700">
              <a:lnSpc>
                <a:spcPct val="150000"/>
              </a:lnSpc>
              <a:spcBef>
                <a:spcPts val="100"/>
              </a:spcBef>
            </a:pPr>
            <a:r>
              <a:rPr lang="de-DE" sz="2400" spc="-80" dirty="0" smtClean="0">
                <a:latin typeface="Roboto Slab" pitchFamily="2" charset="0"/>
                <a:ea typeface="Roboto Slab" pitchFamily="2" charset="0"/>
                <a:cs typeface="PT Sans Narrow"/>
              </a:rPr>
              <a:t>Wie bisher nur:</a:t>
            </a:r>
          </a:p>
          <a:p>
            <a:pPr marL="469900" indent="-457200">
              <a:spcBef>
                <a:spcPts val="100"/>
              </a:spcBef>
              <a:buFont typeface="Arial" panose="020B0604020202020204" pitchFamily="34" charset="0"/>
              <a:buChar char="•"/>
            </a:pPr>
            <a:endParaRPr lang="de-DE" sz="2400" spc="-80" dirty="0" smtClean="0">
              <a:latin typeface="Roboto Slab" pitchFamily="2" charset="0"/>
              <a:ea typeface="Roboto Slab" pitchFamily="2" charset="0"/>
              <a:cs typeface="PT Sans Narrow"/>
            </a:endParaRPr>
          </a:p>
          <a:p>
            <a:pPr marL="469900" indent="-457200">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Engere Zusammenarbeit mit den Pflegekoordinatorinnen und -koordinatoren der Landkreise (Vernetzung</a:t>
            </a:r>
            <a:r>
              <a:rPr lang="de-DE" sz="2400" spc="-80" dirty="0" smtClean="0">
                <a:latin typeface="Roboto Slab" pitchFamily="2" charset="0"/>
                <a:ea typeface="Roboto Slab" pitchFamily="2" charset="0"/>
                <a:cs typeface="PT Sans Narrow"/>
              </a:rPr>
              <a:t>)</a:t>
            </a:r>
            <a:endParaRPr lang="de-DE" sz="2400" spc="-80" dirty="0" smtClean="0">
              <a:latin typeface="Roboto Slab" pitchFamily="2" charset="0"/>
              <a:ea typeface="Roboto Slab" pitchFamily="2" charset="0"/>
              <a:cs typeface="PT Sans Narrow"/>
            </a:endParaRPr>
          </a:p>
          <a:p>
            <a:pPr marL="469900" indent="-457200">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Etablierung und Koordinierung der Woche der Demenz in </a:t>
            </a:r>
            <a:r>
              <a:rPr lang="de-DE" sz="2400" spc="-80" dirty="0" smtClean="0">
                <a:latin typeface="Roboto Slab" pitchFamily="2" charset="0"/>
                <a:ea typeface="Roboto Slab" pitchFamily="2" charset="0"/>
                <a:cs typeface="PT Sans Narrow"/>
              </a:rPr>
              <a:t>Sachsen (Öffentlichkeitsarbeit)</a:t>
            </a:r>
            <a:endParaRPr lang="de-DE" sz="2400" spc="-80" dirty="0">
              <a:latin typeface="Roboto Slab" pitchFamily="2" charset="0"/>
              <a:ea typeface="Roboto Slab" pitchFamily="2" charset="0"/>
              <a:cs typeface="PT Sans Narrow"/>
            </a:endParaRPr>
          </a:p>
          <a:p>
            <a:pPr marL="469900" indent="-457200">
              <a:lnSpc>
                <a:spcPct val="150000"/>
              </a:lnSpc>
              <a:spcBef>
                <a:spcPts val="100"/>
              </a:spcBef>
              <a:buFont typeface="Arial" panose="020B0604020202020204" pitchFamily="34" charset="0"/>
              <a:buChar char="•"/>
            </a:pPr>
            <a:r>
              <a:rPr lang="de-DE" sz="2400" spc="-80" dirty="0" smtClean="0">
                <a:latin typeface="Roboto Slab" pitchFamily="2" charset="0"/>
                <a:ea typeface="Roboto Slab" pitchFamily="2" charset="0"/>
                <a:cs typeface="PT Sans Narrow"/>
              </a:rPr>
              <a:t>Ausbau der Lobby-Arbeit für Menschen mit </a:t>
            </a:r>
            <a:r>
              <a:rPr lang="de-DE" sz="2400" spc="-80" dirty="0" smtClean="0">
                <a:latin typeface="Roboto Slab" pitchFamily="2" charset="0"/>
                <a:ea typeface="Roboto Slab" pitchFamily="2" charset="0"/>
                <a:cs typeface="PT Sans Narrow"/>
              </a:rPr>
              <a:t>Demenz</a:t>
            </a:r>
          </a:p>
          <a:p>
            <a:pPr marL="469900" indent="-457200">
              <a:spcBef>
                <a:spcPts val="100"/>
              </a:spcBef>
              <a:buFont typeface="Arial" panose="020B0604020202020204" pitchFamily="34" charset="0"/>
              <a:buChar char="•"/>
            </a:pPr>
            <a:endParaRPr lang="de-DE" sz="2400" spc="-80" dirty="0" smtClean="0">
              <a:latin typeface="Roboto Slab" pitchFamily="2" charset="0"/>
              <a:ea typeface="Roboto Slab" pitchFamily="2" charset="0"/>
              <a:cs typeface="PT Sans Narrow"/>
            </a:endParaRPr>
          </a:p>
        </p:txBody>
      </p:sp>
    </p:spTree>
    <p:extLst>
      <p:ext uri="{BB962C8B-B14F-4D97-AF65-F5344CB8AC3E}">
        <p14:creationId xmlns:p14="http://schemas.microsoft.com/office/powerpoint/2010/main" val="12986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249187" y="7432705"/>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8883887" y="5366973"/>
            <a:ext cx="2431002" cy="773914"/>
          </a:xfrm>
          <a:prstGeom prst="rect">
            <a:avLst/>
          </a:prstGeom>
        </p:spPr>
      </p:pic>
      <p:sp>
        <p:nvSpPr>
          <p:cNvPr id="13" name="Rechteck 12"/>
          <p:cNvSpPr/>
          <p:nvPr/>
        </p:nvSpPr>
        <p:spPr>
          <a:xfrm>
            <a:off x="1993629" y="2853031"/>
            <a:ext cx="11499217" cy="584775"/>
          </a:xfrm>
          <a:prstGeom prst="rect">
            <a:avLst/>
          </a:prstGeom>
        </p:spPr>
        <p:txBody>
          <a:bodyPr wrap="square">
            <a:spAutoFit/>
          </a:bodyPr>
          <a:lstStyle/>
          <a:p>
            <a:pPr>
              <a:buClr>
                <a:schemeClr val="accent6">
                  <a:lumMod val="75000"/>
                </a:schemeClr>
              </a:buClr>
              <a:buSzPct val="120000"/>
              <a:defRPr/>
            </a:pPr>
            <a:r>
              <a:rPr lang="de-DE" altLang="de-DE" sz="3200" b="1" dirty="0" smtClean="0">
                <a:solidFill>
                  <a:schemeClr val="bg2">
                    <a:lumMod val="25000"/>
                  </a:schemeClr>
                </a:solidFill>
                <a:latin typeface="Roboto Slab" pitchFamily="2" charset="0"/>
                <a:ea typeface="Roboto Slab" pitchFamily="2" charset="0"/>
              </a:rPr>
              <a:t>Vielen Dank für Ihre Aufmerksamkeit!</a:t>
            </a:r>
            <a:endParaRPr lang="de-DE" altLang="de-DE" sz="2800" b="1" dirty="0">
              <a:solidFill>
                <a:schemeClr val="bg2">
                  <a:lumMod val="25000"/>
                </a:schemeClr>
              </a:solidFill>
              <a:latin typeface="PT Sans Narrow"/>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33" y="5190050"/>
            <a:ext cx="4678680" cy="1127760"/>
          </a:xfrm>
          <a:prstGeom prst="rect">
            <a:avLst/>
          </a:prstGeom>
          <a:solidFill>
            <a:schemeClr val="bg1"/>
          </a:solidFill>
        </p:spPr>
      </p:pic>
      <p:pic>
        <p:nvPicPr>
          <p:cNvPr id="9" name="Grafik 8"/>
          <p:cNvPicPr>
            <a:picLocks noChangeAspect="1"/>
          </p:cNvPicPr>
          <p:nvPr/>
        </p:nvPicPr>
        <p:blipFill>
          <a:blip r:embed="rId4">
            <a:grayscl/>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933213" y="5366973"/>
            <a:ext cx="4074994" cy="831445"/>
          </a:xfrm>
          <a:prstGeom prst="rect">
            <a:avLst/>
          </a:prstGeom>
        </p:spPr>
      </p:pic>
    </p:spTree>
    <p:extLst>
      <p:ext uri="{BB962C8B-B14F-4D97-AF65-F5344CB8AC3E}">
        <p14:creationId xmlns:p14="http://schemas.microsoft.com/office/powerpoint/2010/main" val="136655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976" y="929363"/>
            <a:ext cx="8096666" cy="496913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1516" y="4469528"/>
            <a:ext cx="1212912" cy="1320868"/>
          </a:xfrm>
          <a:prstGeom prst="rect">
            <a:avLst/>
          </a:prstGeom>
        </p:spPr>
      </p:pic>
      <p:sp>
        <p:nvSpPr>
          <p:cNvPr id="22" name="Abgerundetes Rechteck 21">
            <a:extLst>
              <a:ext uri="{FF2B5EF4-FFF2-40B4-BE49-F238E27FC236}">
                <a16:creationId xmlns:a16="http://schemas.microsoft.com/office/drawing/2014/main" id="{67BDE755-6713-4D4A-9EBC-7CB2515915DD}"/>
              </a:ext>
            </a:extLst>
          </p:cNvPr>
          <p:cNvSpPr/>
          <p:nvPr/>
        </p:nvSpPr>
        <p:spPr>
          <a:xfrm>
            <a:off x="383388" y="1094539"/>
            <a:ext cx="3284880" cy="1464231"/>
          </a:xfrm>
          <a:prstGeom prst="roundRect">
            <a:avLst/>
          </a:prstGeom>
          <a:solidFill>
            <a:srgbClr val="FFFFFF">
              <a:alpha val="70000"/>
            </a:srgbClr>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aktuell in Sachsen über 103.000 Menschen mit Demenz in Altersgruppe 65 Jahre und älter</a:t>
            </a:r>
          </a:p>
        </p:txBody>
      </p:sp>
      <p:sp>
        <p:nvSpPr>
          <p:cNvPr id="25" name="Abgerundetes Rechteck 16">
            <a:extLst>
              <a:ext uri="{FF2B5EF4-FFF2-40B4-BE49-F238E27FC236}">
                <a16:creationId xmlns:a16="http://schemas.microsoft.com/office/drawing/2014/main" id="{FDD48A81-BB19-45DD-9FC3-BEBEEE32E105}"/>
              </a:ext>
            </a:extLst>
          </p:cNvPr>
          <p:cNvSpPr/>
          <p:nvPr/>
        </p:nvSpPr>
        <p:spPr>
          <a:xfrm>
            <a:off x="383388" y="2852072"/>
            <a:ext cx="3284880" cy="1123712"/>
          </a:xfrm>
          <a:prstGeom prst="roundRect">
            <a:avLst/>
          </a:prstGeom>
          <a:solidFill>
            <a:srgbClr val="FFFFFF">
              <a:alpha val="70000"/>
            </a:srgbClr>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Geschlechtsverteilung: </a:t>
            </a:r>
            <a:br>
              <a:rPr lang="de-DE" altLang="de-DE" sz="2000" dirty="0">
                <a:solidFill>
                  <a:schemeClr val="bg2">
                    <a:lumMod val="25000"/>
                  </a:schemeClr>
                </a:solidFill>
                <a:latin typeface="Roboto Slab" pitchFamily="2" charset="0"/>
                <a:ea typeface="Roboto Slab" pitchFamily="2" charset="0"/>
              </a:rPr>
            </a:br>
            <a:r>
              <a:rPr lang="de-DE" altLang="de-DE" sz="2000" dirty="0">
                <a:solidFill>
                  <a:schemeClr val="bg2">
                    <a:lumMod val="25000"/>
                  </a:schemeClr>
                </a:solidFill>
                <a:latin typeface="Roboto Slab" pitchFamily="2" charset="0"/>
                <a:ea typeface="Roboto Slab" pitchFamily="2" charset="0"/>
              </a:rPr>
              <a:t>67 % Frauen </a:t>
            </a:r>
            <a:endParaRPr lang="de-DE" altLang="de-DE" sz="2000" dirty="0" smtClean="0">
              <a:solidFill>
                <a:schemeClr val="bg2">
                  <a:lumMod val="25000"/>
                </a:schemeClr>
              </a:solidFill>
              <a:latin typeface="Roboto Slab" pitchFamily="2" charset="0"/>
              <a:ea typeface="Roboto Slab" pitchFamily="2" charset="0"/>
            </a:endParaRPr>
          </a:p>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33 </a:t>
            </a:r>
            <a:r>
              <a:rPr lang="de-DE" altLang="de-DE" sz="2000" dirty="0">
                <a:solidFill>
                  <a:schemeClr val="bg2">
                    <a:lumMod val="25000"/>
                  </a:schemeClr>
                </a:solidFill>
                <a:latin typeface="Roboto Slab" pitchFamily="2" charset="0"/>
                <a:ea typeface="Roboto Slab" pitchFamily="2" charset="0"/>
              </a:rPr>
              <a:t>% Männer</a:t>
            </a:r>
          </a:p>
        </p:txBody>
      </p:sp>
      <p:sp>
        <p:nvSpPr>
          <p:cNvPr id="26" name="Textfeld 25">
            <a:extLst>
              <a:ext uri="{FF2B5EF4-FFF2-40B4-BE49-F238E27FC236}">
                <a16:creationId xmlns:a16="http://schemas.microsoft.com/office/drawing/2014/main" id="{31936A55-490B-4AB5-AC75-FFE29456711F}"/>
              </a:ext>
            </a:extLst>
          </p:cNvPr>
          <p:cNvSpPr txBox="1"/>
          <p:nvPr/>
        </p:nvSpPr>
        <p:spPr>
          <a:xfrm>
            <a:off x="383388" y="5704376"/>
            <a:ext cx="5039489" cy="646331"/>
          </a:xfrm>
          <a:prstGeom prst="rect">
            <a:avLst/>
          </a:prstGeom>
          <a:noFill/>
        </p:spPr>
        <p:txBody>
          <a:bodyPr wrap="square">
            <a:spAutoFit/>
          </a:bodyPr>
          <a:lstStyle/>
          <a:p>
            <a:r>
              <a:rPr lang="de-DE" sz="900" dirty="0">
                <a:solidFill>
                  <a:schemeClr val="bg2">
                    <a:lumMod val="25000"/>
                  </a:schemeClr>
                </a:solidFill>
                <a:latin typeface="Roboto Slab" pitchFamily="2" charset="0"/>
                <a:ea typeface="Roboto Slab" pitchFamily="2" charset="0"/>
              </a:rPr>
              <a:t>Quelle: </a:t>
            </a:r>
            <a:r>
              <a:rPr lang="de-DE" sz="900" dirty="0" err="1">
                <a:solidFill>
                  <a:schemeClr val="bg2">
                    <a:lumMod val="25000"/>
                  </a:schemeClr>
                </a:solidFill>
                <a:latin typeface="Roboto Slab" pitchFamily="2" charset="0"/>
                <a:ea typeface="Roboto Slab" pitchFamily="2" charset="0"/>
              </a:rPr>
              <a:t>Thyrian</a:t>
            </a:r>
            <a:r>
              <a:rPr lang="de-DE" sz="900" dirty="0">
                <a:solidFill>
                  <a:schemeClr val="bg2">
                    <a:lumMod val="25000"/>
                  </a:schemeClr>
                </a:solidFill>
                <a:latin typeface="Roboto Slab" pitchFamily="2" charset="0"/>
                <a:ea typeface="Roboto Slab" pitchFamily="2" charset="0"/>
              </a:rPr>
              <a:t>, R. et Al., 2020. Die Prävalenz an Demenz erkrankter Menschen in Deutschland – eine bundesweite Analyse auf der Kreisebene. Der Nervenarzt. Ausgabe 91 S.1058-1061. Springer. Internetquelle: </a:t>
            </a:r>
            <a:r>
              <a:rPr lang="de-DE" sz="900" dirty="0">
                <a:solidFill>
                  <a:schemeClr val="bg2">
                    <a:lumMod val="25000"/>
                  </a:schemeClr>
                </a:solidFill>
                <a:latin typeface="Roboto Slab" pitchFamily="2" charset="0"/>
                <a:ea typeface="Roboto Slab" pitchFamily="2" charset="0"/>
                <a:hlinkClick r:id="rId5">
                  <a:extLst>
                    <a:ext uri="{A12FA001-AC4F-418D-AE19-62706E023703}">
                      <ahyp:hlinkClr xmlns:ahyp="http://schemas.microsoft.com/office/drawing/2018/hyperlinkcolor" xmlns="" val="tx"/>
                    </a:ext>
                  </a:extLst>
                </a:hlinkClick>
              </a:rPr>
              <a:t>https://link.springer.com/article/10.1007/s00115-020-00923-y</a:t>
            </a:r>
            <a:r>
              <a:rPr lang="de-DE" sz="900" dirty="0">
                <a:solidFill>
                  <a:schemeClr val="bg2">
                    <a:lumMod val="25000"/>
                  </a:schemeClr>
                </a:solidFill>
                <a:latin typeface="Roboto Slab" pitchFamily="2" charset="0"/>
                <a:ea typeface="Roboto Slab" pitchFamily="2" charset="0"/>
              </a:rPr>
              <a:t> [Zugriff am 01.02.2021]</a:t>
            </a:r>
          </a:p>
        </p:txBody>
      </p:sp>
      <p:sp>
        <p:nvSpPr>
          <p:cNvPr id="10" name="Rechteck 9"/>
          <p:cNvSpPr/>
          <p:nvPr/>
        </p:nvSpPr>
        <p:spPr>
          <a:xfrm>
            <a:off x="3451686" y="6511058"/>
            <a:ext cx="5288627" cy="369332"/>
          </a:xfrm>
          <a:prstGeom prst="rect">
            <a:avLst/>
          </a:prstGeom>
        </p:spPr>
        <p:txBody>
          <a:bodyPr wrap="none">
            <a:spAutoFit/>
          </a:bodyPr>
          <a:lstStyle/>
          <a:p>
            <a:pPr>
              <a:buClr>
                <a:schemeClr val="accent6">
                  <a:lumMod val="75000"/>
                </a:schemeClr>
              </a:buClr>
              <a:buSzPct val="120000"/>
              <a:defRPr/>
            </a:pPr>
            <a:r>
              <a:rPr lang="de-DE" altLang="de-DE" b="1" dirty="0">
                <a:solidFill>
                  <a:schemeClr val="bg2">
                    <a:lumMod val="25000"/>
                  </a:schemeClr>
                </a:solidFill>
                <a:latin typeface="Roboto Slab" pitchFamily="2" charset="0"/>
                <a:ea typeface="Roboto Slab" pitchFamily="2" charset="0"/>
              </a:rPr>
              <a:t>WIE VERBREITET IST DEMENZ IN SACHSEN?</a:t>
            </a:r>
            <a:endParaRPr lang="de-DE" altLang="de-DE" sz="1600" b="1" dirty="0">
              <a:solidFill>
                <a:schemeClr val="bg2">
                  <a:lumMod val="25000"/>
                </a:schemeClr>
              </a:solidFill>
              <a:latin typeface="PT Sans Narrow"/>
            </a:endParaRPr>
          </a:p>
        </p:txBody>
      </p:sp>
    </p:spTree>
    <p:extLst>
      <p:ext uri="{BB962C8B-B14F-4D97-AF65-F5344CB8AC3E}">
        <p14:creationId xmlns:p14="http://schemas.microsoft.com/office/powerpoint/2010/main" val="29697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bgerundetes Rechteck 16"/>
          <p:cNvSpPr/>
          <p:nvPr/>
        </p:nvSpPr>
        <p:spPr>
          <a:xfrm>
            <a:off x="7877257" y="2899417"/>
            <a:ext cx="2478856" cy="1634490"/>
          </a:xfrm>
          <a:prstGeom prst="roundRect">
            <a:avLst/>
          </a:prstGeom>
          <a:ln>
            <a:noFill/>
          </a:ln>
        </p:spPr>
        <p:txBody>
          <a:bodyPr wrap="square">
            <a:spAutoFit/>
          </a:bodyPr>
          <a:lstStyle/>
          <a:p>
            <a:pPr algn="ct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Aktuell in Deutschland 1,6 Millionen Menschen mit Demenz</a:t>
            </a:r>
            <a:endParaRPr lang="de-DE" altLang="de-DE" sz="1600" b="1" dirty="0">
              <a:solidFill>
                <a:schemeClr val="bg2">
                  <a:lumMod val="25000"/>
                </a:schemeClr>
              </a:solidFill>
              <a:latin typeface="PT Sans Narrow"/>
            </a:endParaRPr>
          </a:p>
        </p:txBody>
      </p:sp>
      <p:pic>
        <p:nvPicPr>
          <p:cNvPr id="18" name="Grafik 17" descr="Ein Bild, das Karte enthält.&#10;&#10;Automatisch generierte Beschreibung">
            <a:extLst>
              <a:ext uri="{FF2B5EF4-FFF2-40B4-BE49-F238E27FC236}">
                <a16:creationId xmlns:a16="http://schemas.microsoft.com/office/drawing/2014/main" id="{80D968B0-F125-4BDE-BF77-87D87A2B911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4292"/>
          <a:stretch/>
        </p:blipFill>
        <p:spPr>
          <a:xfrm>
            <a:off x="6486198" y="766119"/>
            <a:ext cx="4344722" cy="5351058"/>
          </a:xfrm>
          <a:prstGeom prst="rect">
            <a:avLst/>
          </a:prstGeom>
        </p:spPr>
      </p:pic>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4">
            <a:biLevel thresh="25000"/>
          </a:blip>
          <a:stretch>
            <a:fillRect/>
          </a:stretch>
        </p:blipFill>
        <p:spPr>
          <a:xfrm>
            <a:off x="3199779" y="7195773"/>
            <a:ext cx="2431002" cy="773914"/>
          </a:xfrm>
          <a:prstGeom prst="rect">
            <a:avLst/>
          </a:prstGeom>
        </p:spPr>
      </p:pic>
      <p:pic>
        <p:nvPicPr>
          <p:cNvPr id="2" name="Grafik 1"/>
          <p:cNvPicPr>
            <a:picLocks noChangeAspect="1"/>
          </p:cNvPicPr>
          <p:nvPr/>
        </p:nvPicPr>
        <p:blipFill>
          <a:blip r:embed="rId5"/>
          <a:stretch>
            <a:fillRect/>
          </a:stretch>
        </p:blipFill>
        <p:spPr>
          <a:xfrm>
            <a:off x="10617537" y="4915142"/>
            <a:ext cx="1396105" cy="1018120"/>
          </a:xfrm>
          <a:prstGeom prst="rect">
            <a:avLst/>
          </a:prstGeom>
        </p:spPr>
      </p:pic>
      <p:pic>
        <p:nvPicPr>
          <p:cNvPr id="16" name="Grafik 15">
            <a:extLst>
              <a:ext uri="{FF2B5EF4-FFF2-40B4-BE49-F238E27FC236}">
                <a16:creationId xmlns:a16="http://schemas.microsoft.com/office/drawing/2014/main" id="{58563CB6-FF78-40E8-A7C6-D2F2AACD0265}"/>
              </a:ext>
            </a:extLst>
          </p:cNvPr>
          <p:cNvPicPr>
            <a:picLocks noChangeAspect="1"/>
          </p:cNvPicPr>
          <p:nvPr/>
        </p:nvPicPr>
        <p:blipFill>
          <a:blip r:embed="rId6">
            <a:extLst>
              <a:ext uri="{BEBA8EAE-BF5A-486C-A8C5-ECC9F3942E4B}">
                <a14:imgProps xmlns:a14="http://schemas.microsoft.com/office/drawing/2010/main">
                  <a14:imgLayer r:embed="rId7">
                    <a14:imgEffect>
                      <a14:saturation sat="260000"/>
                    </a14:imgEffect>
                  </a14:imgLayer>
                </a14:imgProps>
              </a:ext>
            </a:extLst>
          </a:blip>
          <a:stretch>
            <a:fillRect/>
          </a:stretch>
        </p:blipFill>
        <p:spPr>
          <a:xfrm>
            <a:off x="500769" y="1550303"/>
            <a:ext cx="5235181" cy="4237007"/>
          </a:xfrm>
          <a:prstGeom prst="rect">
            <a:avLst/>
          </a:prstGeom>
        </p:spPr>
      </p:pic>
      <p:pic>
        <p:nvPicPr>
          <p:cNvPr id="10" name="Grafik 9"/>
          <p:cNvPicPr>
            <a:picLocks noChangeAspect="1"/>
          </p:cNvPicPr>
          <p:nvPr/>
        </p:nvPicPr>
        <p:blipFill>
          <a:blip r:embed="rId8"/>
          <a:stretch>
            <a:fillRect/>
          </a:stretch>
        </p:blipFill>
        <p:spPr>
          <a:xfrm>
            <a:off x="777216" y="5576228"/>
            <a:ext cx="2699010" cy="265521"/>
          </a:xfrm>
          <a:prstGeom prst="rect">
            <a:avLst/>
          </a:prstGeom>
        </p:spPr>
      </p:pic>
      <p:sp>
        <p:nvSpPr>
          <p:cNvPr id="14" name="Rechteck 13"/>
          <p:cNvSpPr/>
          <p:nvPr/>
        </p:nvSpPr>
        <p:spPr>
          <a:xfrm>
            <a:off x="552259" y="1081745"/>
            <a:ext cx="5295039" cy="369332"/>
          </a:xfrm>
          <a:prstGeom prst="rect">
            <a:avLst/>
          </a:prstGeom>
        </p:spPr>
        <p:txBody>
          <a:bodyPr wrap="none">
            <a:spAutoFit/>
          </a:bodyPr>
          <a:lstStyle/>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Häufigkeit einer Erkrankung im Alter erhöht:</a:t>
            </a:r>
            <a:endParaRPr lang="de-DE" altLang="de-DE" sz="1600" b="1" dirty="0">
              <a:solidFill>
                <a:schemeClr val="bg2">
                  <a:lumMod val="25000"/>
                </a:schemeClr>
              </a:solidFill>
              <a:latin typeface="PT Sans Narrow"/>
            </a:endParaRPr>
          </a:p>
        </p:txBody>
      </p:sp>
      <p:sp>
        <p:nvSpPr>
          <p:cNvPr id="15" name="Rechteck 14"/>
          <p:cNvSpPr/>
          <p:nvPr/>
        </p:nvSpPr>
        <p:spPr>
          <a:xfrm>
            <a:off x="3476226" y="6471809"/>
            <a:ext cx="5934638" cy="369332"/>
          </a:xfrm>
          <a:prstGeom prst="rect">
            <a:avLst/>
          </a:prstGeom>
        </p:spPr>
        <p:txBody>
          <a:bodyPr wrap="none">
            <a:spAutoFit/>
          </a:bodyPr>
          <a:lstStyle/>
          <a:p>
            <a:pPr>
              <a:buClr>
                <a:schemeClr val="accent6">
                  <a:lumMod val="75000"/>
                </a:schemeClr>
              </a:buClr>
              <a:buSzPct val="120000"/>
              <a:defRPr/>
            </a:pPr>
            <a:r>
              <a:rPr lang="de-DE" altLang="de-DE" b="1" dirty="0">
                <a:solidFill>
                  <a:schemeClr val="bg2">
                    <a:lumMod val="25000"/>
                  </a:schemeClr>
                </a:solidFill>
                <a:latin typeface="Roboto Slab" pitchFamily="2" charset="0"/>
                <a:ea typeface="Roboto Slab" pitchFamily="2" charset="0"/>
              </a:rPr>
              <a:t>WIE VERBREITET IST DEMENZ IN </a:t>
            </a:r>
            <a:r>
              <a:rPr lang="de-DE" altLang="de-DE" b="1" dirty="0" smtClean="0">
                <a:solidFill>
                  <a:schemeClr val="bg2">
                    <a:lumMod val="25000"/>
                  </a:schemeClr>
                </a:solidFill>
                <a:latin typeface="Roboto Slab" pitchFamily="2" charset="0"/>
                <a:ea typeface="Roboto Slab" pitchFamily="2" charset="0"/>
              </a:rPr>
              <a:t>DEUTSCHLAND?</a:t>
            </a:r>
            <a:endParaRPr lang="de-DE" altLang="de-DE" sz="1600" b="1" dirty="0">
              <a:solidFill>
                <a:schemeClr val="bg2">
                  <a:lumMod val="25000"/>
                </a:schemeClr>
              </a:solidFill>
              <a:latin typeface="PT Sans Narrow"/>
            </a:endParaRPr>
          </a:p>
        </p:txBody>
      </p:sp>
      <p:sp>
        <p:nvSpPr>
          <p:cNvPr id="3" name="Rechteck 2"/>
          <p:cNvSpPr/>
          <p:nvPr/>
        </p:nvSpPr>
        <p:spPr>
          <a:xfrm>
            <a:off x="1255573" y="5911617"/>
            <a:ext cx="4047903" cy="369332"/>
          </a:xfrm>
          <a:prstGeom prst="rect">
            <a:avLst/>
          </a:prstGeom>
        </p:spPr>
        <p:txBody>
          <a:bodyPr wrap="none">
            <a:spAutoFit/>
          </a:bodyPr>
          <a:lstStyle/>
          <a:p>
            <a:pPr>
              <a:buClr>
                <a:schemeClr val="accent6">
                  <a:lumMod val="75000"/>
                </a:schemeClr>
              </a:buClr>
              <a:buSzPct val="120000"/>
              <a:defRPr/>
            </a:pPr>
            <a:r>
              <a:rPr lang="de-DE" altLang="de-DE" dirty="0">
                <a:latin typeface="Roboto Slab" pitchFamily="2" charset="0"/>
                <a:ea typeface="Roboto Slab" pitchFamily="2" charset="0"/>
              </a:rPr>
              <a:t>ca. 300.000 Neuerkrankungen/Jahr</a:t>
            </a:r>
          </a:p>
        </p:txBody>
      </p:sp>
    </p:spTree>
    <p:extLst>
      <p:ext uri="{BB962C8B-B14F-4D97-AF65-F5344CB8AC3E}">
        <p14:creationId xmlns:p14="http://schemas.microsoft.com/office/powerpoint/2010/main" val="160544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2">
            <a:biLevel thresh="25000"/>
          </a:blip>
          <a:stretch>
            <a:fillRect/>
          </a:stretch>
        </p:blipFill>
        <p:spPr>
          <a:xfrm>
            <a:off x="3199779" y="7195773"/>
            <a:ext cx="2431002" cy="773914"/>
          </a:xfrm>
          <a:prstGeom prst="rect">
            <a:avLst/>
          </a:prstGeom>
        </p:spPr>
      </p:pic>
      <p:sp>
        <p:nvSpPr>
          <p:cNvPr id="14" name="Rechteck 13"/>
          <p:cNvSpPr/>
          <p:nvPr/>
        </p:nvSpPr>
        <p:spPr>
          <a:xfrm>
            <a:off x="467350" y="934435"/>
            <a:ext cx="10751110" cy="1692771"/>
          </a:xfrm>
          <a:prstGeom prst="rect">
            <a:avLst/>
          </a:prstGeom>
        </p:spPr>
        <p:txBody>
          <a:bodyPr wrap="square">
            <a:spAutoFit/>
          </a:bodyPr>
          <a:lstStyle/>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PROGNOSE:</a:t>
            </a:r>
            <a:br>
              <a:rPr lang="de-DE" altLang="de-DE" b="1" dirty="0" smtClean="0">
                <a:solidFill>
                  <a:schemeClr val="bg2">
                    <a:lumMod val="25000"/>
                  </a:schemeClr>
                </a:solidFill>
                <a:latin typeface="Roboto Slab" pitchFamily="2" charset="0"/>
                <a:ea typeface="Roboto Slab" pitchFamily="2" charset="0"/>
              </a:rPr>
            </a:br>
            <a:r>
              <a:rPr lang="de-DE" altLang="de-DE" b="1" dirty="0" smtClean="0">
                <a:solidFill>
                  <a:schemeClr val="bg2">
                    <a:lumMod val="25000"/>
                  </a:schemeClr>
                </a:solidFill>
                <a:latin typeface="Roboto Slab" pitchFamily="2" charset="0"/>
                <a:ea typeface="Roboto Slab" pitchFamily="2" charset="0"/>
              </a:rPr>
              <a:t>Durch den demografischen Wandel steigt die Anzahl</a:t>
            </a:r>
          </a:p>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von Menschen mit Demenz bis 2050 auf 2,7 Millionen an.</a:t>
            </a:r>
          </a:p>
          <a:p>
            <a:pPr>
              <a:buClr>
                <a:schemeClr val="accent6">
                  <a:lumMod val="75000"/>
                </a:schemeClr>
              </a:buClr>
              <a:buSzPct val="120000"/>
              <a:defRPr/>
            </a:pPr>
            <a:endParaRPr lang="de-DE" altLang="de-DE" sz="1600" b="1" dirty="0">
              <a:solidFill>
                <a:schemeClr val="bg2">
                  <a:lumMod val="25000"/>
                </a:schemeClr>
              </a:solidFill>
              <a:latin typeface="Roboto Slab" pitchFamily="2" charset="0"/>
              <a:ea typeface="Roboto Slab" pitchFamily="2" charset="0"/>
            </a:endParaRPr>
          </a:p>
          <a:p>
            <a:pPr>
              <a:buClr>
                <a:schemeClr val="accent6">
                  <a:lumMod val="75000"/>
                </a:schemeClr>
              </a:buClr>
              <a:buSzPct val="120000"/>
              <a:defRPr/>
            </a:pPr>
            <a:endParaRPr lang="de-DE" altLang="de-DE" sz="1600" b="1" dirty="0" smtClean="0">
              <a:solidFill>
                <a:schemeClr val="bg2">
                  <a:lumMod val="25000"/>
                </a:schemeClr>
              </a:solidFill>
              <a:latin typeface="Roboto Slab" pitchFamily="2" charset="0"/>
              <a:ea typeface="Roboto Slab" pitchFamily="2" charset="0"/>
            </a:endParaRPr>
          </a:p>
          <a:p>
            <a:pPr>
              <a:buClr>
                <a:schemeClr val="accent6">
                  <a:lumMod val="75000"/>
                </a:schemeClr>
              </a:buClr>
              <a:buSzPct val="120000"/>
              <a:defRPr/>
            </a:pPr>
            <a:r>
              <a:rPr lang="de-DE" altLang="de-DE" b="1" dirty="0" smtClean="0">
                <a:solidFill>
                  <a:schemeClr val="bg2">
                    <a:lumMod val="25000"/>
                  </a:schemeClr>
                </a:solidFill>
                <a:latin typeface="Roboto Slab" pitchFamily="2" charset="0"/>
                <a:ea typeface="Roboto Slab" pitchFamily="2" charset="0"/>
              </a:rPr>
              <a:t>Demografische Entwicklung der über 65-jährigen:</a:t>
            </a:r>
            <a:endParaRPr lang="de-DE" altLang="de-DE" b="1" dirty="0">
              <a:solidFill>
                <a:schemeClr val="bg2">
                  <a:lumMod val="25000"/>
                </a:schemeClr>
              </a:solidFill>
              <a:latin typeface="PT Sans Narrow"/>
            </a:endParaRPr>
          </a:p>
        </p:txBody>
      </p:sp>
      <p:sp>
        <p:nvSpPr>
          <p:cNvPr id="15" name="Rechteck 14"/>
          <p:cNvSpPr/>
          <p:nvPr/>
        </p:nvSpPr>
        <p:spPr>
          <a:xfrm>
            <a:off x="6039269" y="727594"/>
            <a:ext cx="5934638" cy="369332"/>
          </a:xfrm>
          <a:prstGeom prst="rect">
            <a:avLst/>
          </a:prstGeom>
        </p:spPr>
        <p:txBody>
          <a:bodyPr wrap="none">
            <a:spAutoFit/>
          </a:bodyPr>
          <a:lstStyle/>
          <a:p>
            <a:pPr>
              <a:buClr>
                <a:schemeClr val="accent6">
                  <a:lumMod val="75000"/>
                </a:schemeClr>
              </a:buClr>
              <a:buSzPct val="120000"/>
              <a:defRPr/>
            </a:pPr>
            <a:r>
              <a:rPr lang="de-DE" altLang="de-DE" b="1" dirty="0">
                <a:solidFill>
                  <a:schemeClr val="bg2">
                    <a:lumMod val="25000"/>
                  </a:schemeClr>
                </a:solidFill>
                <a:latin typeface="Roboto Slab" pitchFamily="2" charset="0"/>
                <a:ea typeface="Roboto Slab" pitchFamily="2" charset="0"/>
              </a:rPr>
              <a:t>WIE VERBREITET IST DEMENZ IN </a:t>
            </a:r>
            <a:r>
              <a:rPr lang="de-DE" altLang="de-DE" b="1" dirty="0" smtClean="0">
                <a:solidFill>
                  <a:schemeClr val="bg2">
                    <a:lumMod val="25000"/>
                  </a:schemeClr>
                </a:solidFill>
                <a:latin typeface="Roboto Slab" pitchFamily="2" charset="0"/>
                <a:ea typeface="Roboto Slab" pitchFamily="2" charset="0"/>
              </a:rPr>
              <a:t>DEUTSCHLAND?</a:t>
            </a:r>
            <a:endParaRPr lang="de-DE" altLang="de-DE" sz="1600" b="1" dirty="0">
              <a:solidFill>
                <a:schemeClr val="bg2">
                  <a:lumMod val="25000"/>
                </a:schemeClr>
              </a:solidFill>
              <a:latin typeface="PT Sans Narrow"/>
            </a:endParaRPr>
          </a:p>
        </p:txBody>
      </p:sp>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3574080661"/>
              </p:ext>
            </p:extLst>
          </p:nvPr>
        </p:nvGraphicFramePr>
        <p:xfrm>
          <a:off x="467350" y="2504452"/>
          <a:ext cx="6419280" cy="380790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feld 17">
            <a:extLst>
              <a:ext uri="{FF2B5EF4-FFF2-40B4-BE49-F238E27FC236}">
                <a16:creationId xmlns:a16="http://schemas.microsoft.com/office/drawing/2014/main" id="{31936A55-490B-4AB5-AC75-FFE29456711F}"/>
              </a:ext>
            </a:extLst>
          </p:cNvPr>
          <p:cNvSpPr txBox="1"/>
          <p:nvPr/>
        </p:nvSpPr>
        <p:spPr>
          <a:xfrm>
            <a:off x="467350" y="6519626"/>
            <a:ext cx="5992228" cy="261610"/>
          </a:xfrm>
          <a:prstGeom prst="rect">
            <a:avLst/>
          </a:prstGeom>
          <a:noFill/>
        </p:spPr>
        <p:txBody>
          <a:bodyPr wrap="square">
            <a:spAutoFit/>
          </a:bodyPr>
          <a:lstStyle/>
          <a:p>
            <a:r>
              <a:rPr lang="de-DE" sz="1050" dirty="0">
                <a:solidFill>
                  <a:schemeClr val="bg2">
                    <a:lumMod val="25000"/>
                  </a:schemeClr>
                </a:solidFill>
                <a:latin typeface="Roboto Slab" pitchFamily="2" charset="0"/>
                <a:ea typeface="Roboto Slab" pitchFamily="2" charset="0"/>
              </a:rPr>
              <a:t>Quelle:  </a:t>
            </a:r>
            <a:r>
              <a:rPr lang="de-DE" sz="1050" dirty="0" err="1">
                <a:solidFill>
                  <a:schemeClr val="bg2">
                    <a:lumMod val="25000"/>
                  </a:schemeClr>
                </a:solidFill>
                <a:latin typeface="Roboto Slab" pitchFamily="2" charset="0"/>
                <a:ea typeface="Roboto Slab" pitchFamily="2" charset="0"/>
              </a:rPr>
              <a:t>destatis</a:t>
            </a:r>
            <a:r>
              <a:rPr lang="de-DE" sz="1050" dirty="0">
                <a:solidFill>
                  <a:schemeClr val="bg2">
                    <a:lumMod val="25000"/>
                  </a:schemeClr>
                </a:solidFill>
                <a:latin typeface="Roboto Slab" pitchFamily="2" charset="0"/>
                <a:ea typeface="Roboto Slab" pitchFamily="2" charset="0"/>
              </a:rPr>
              <a:t> </a:t>
            </a:r>
          </a:p>
        </p:txBody>
      </p:sp>
      <p:sp>
        <p:nvSpPr>
          <p:cNvPr id="19" name="Textfeld 18">
            <a:extLst>
              <a:ext uri="{FF2B5EF4-FFF2-40B4-BE49-F238E27FC236}">
                <a16:creationId xmlns:a16="http://schemas.microsoft.com/office/drawing/2014/main" id="{C357F40B-E22C-405D-A7BD-23F600258E7A}"/>
              </a:ext>
            </a:extLst>
          </p:cNvPr>
          <p:cNvSpPr txBox="1"/>
          <p:nvPr/>
        </p:nvSpPr>
        <p:spPr>
          <a:xfrm>
            <a:off x="8015449" y="4445717"/>
            <a:ext cx="3145902" cy="1464231"/>
          </a:xfrm>
          <a:prstGeom prst="roundRect">
            <a:avLst/>
          </a:prstGeom>
          <a:noFill/>
          <a:ln>
            <a:solidFill>
              <a:schemeClr val="accent6">
                <a:lumMod val="75000"/>
              </a:schemeClr>
            </a:solidFill>
          </a:ln>
        </p:spPr>
        <p:txBody>
          <a:bodyPr wrap="square" rtlCol="0">
            <a:spAutoFit/>
          </a:bodyPr>
          <a:lstStyle/>
          <a:p>
            <a:r>
              <a:rPr lang="de-DE" sz="1600" b="1" dirty="0">
                <a:solidFill>
                  <a:schemeClr val="bg2">
                    <a:lumMod val="25000"/>
                  </a:schemeClr>
                </a:solidFill>
                <a:latin typeface="Roboto Slab" pitchFamily="2" charset="0"/>
                <a:ea typeface="Roboto Slab" pitchFamily="2" charset="0"/>
              </a:rPr>
              <a:t>Verhältnis 65-80-jährige zu Ü80 in 2020 - 2050:</a:t>
            </a:r>
          </a:p>
          <a:p>
            <a:r>
              <a:rPr lang="de-DE" sz="1600" b="1" dirty="0">
                <a:solidFill>
                  <a:schemeClr val="bg2">
                    <a:lumMod val="25000"/>
                  </a:schemeClr>
                </a:solidFill>
                <a:latin typeface="Roboto Slab" pitchFamily="2" charset="0"/>
                <a:ea typeface="Roboto Slab" pitchFamily="2" charset="0"/>
              </a:rPr>
              <a:t>2020 insgesamt 6,5 Millionen zu 2050 insgesamt 3,1 Millionen</a:t>
            </a:r>
          </a:p>
        </p:txBody>
      </p:sp>
      <p:sp>
        <p:nvSpPr>
          <p:cNvPr id="20" name="Textfeld 19">
            <a:extLst>
              <a:ext uri="{FF2B5EF4-FFF2-40B4-BE49-F238E27FC236}">
                <a16:creationId xmlns:a16="http://schemas.microsoft.com/office/drawing/2014/main" id="{C357F40B-E22C-405D-A7BD-23F600258E7A}"/>
              </a:ext>
            </a:extLst>
          </p:cNvPr>
          <p:cNvSpPr txBox="1"/>
          <p:nvPr/>
        </p:nvSpPr>
        <p:spPr>
          <a:xfrm>
            <a:off x="7991923" y="1286387"/>
            <a:ext cx="3192954" cy="919401"/>
          </a:xfrm>
          <a:prstGeom prst="roundRect">
            <a:avLst/>
          </a:prstGeom>
          <a:noFill/>
          <a:ln>
            <a:solidFill>
              <a:schemeClr val="accent6">
                <a:lumMod val="75000"/>
              </a:schemeClr>
            </a:solidFill>
          </a:ln>
        </p:spPr>
        <p:txBody>
          <a:bodyPr wrap="square" rtlCol="0">
            <a:spAutoFit/>
          </a:bodyPr>
          <a:lstStyle/>
          <a:p>
            <a:r>
              <a:rPr lang="de-DE" sz="1600" dirty="0">
                <a:solidFill>
                  <a:schemeClr val="bg2">
                    <a:lumMod val="25000"/>
                  </a:schemeClr>
                </a:solidFill>
                <a:latin typeface="Roboto Slab" pitchFamily="2" charset="0"/>
                <a:ea typeface="Roboto Slab" pitchFamily="2" charset="0"/>
              </a:rPr>
              <a:t>„Das Durchschnittsalter aller Hauptpflegepersonen in der Studie liegt bei 61 Jahren.</a:t>
            </a:r>
          </a:p>
        </p:txBody>
      </p:sp>
      <p:sp>
        <p:nvSpPr>
          <p:cNvPr id="22" name="Textfeld 21">
            <a:extLst>
              <a:ext uri="{FF2B5EF4-FFF2-40B4-BE49-F238E27FC236}">
                <a16:creationId xmlns:a16="http://schemas.microsoft.com/office/drawing/2014/main" id="{0E029044-5AD2-4185-A2A7-226886403AD0}"/>
              </a:ext>
            </a:extLst>
          </p:cNvPr>
          <p:cNvSpPr txBox="1"/>
          <p:nvPr/>
        </p:nvSpPr>
        <p:spPr>
          <a:xfrm>
            <a:off x="7991923" y="2454507"/>
            <a:ext cx="3192954" cy="1736646"/>
          </a:xfrm>
          <a:prstGeom prst="roundRect">
            <a:avLst/>
          </a:prstGeom>
          <a:noFill/>
          <a:ln>
            <a:solidFill>
              <a:schemeClr val="accent6">
                <a:lumMod val="75000"/>
              </a:schemeClr>
            </a:solidFill>
          </a:ln>
        </p:spPr>
        <p:txBody>
          <a:bodyPr wrap="square" rtlCol="0">
            <a:spAutoFit/>
          </a:bodyPr>
          <a:lstStyle/>
          <a:p>
            <a:r>
              <a:rPr lang="de-DE" sz="1600" dirty="0">
                <a:solidFill>
                  <a:schemeClr val="bg2">
                    <a:lumMod val="25000"/>
                  </a:schemeClr>
                </a:solidFill>
                <a:latin typeface="Roboto Slab" pitchFamily="2" charset="0"/>
                <a:ea typeface="Roboto Slab" pitchFamily="2" charset="0"/>
              </a:rPr>
              <a:t>Bei ausschließlicher Betrachtung der Ehe- oder Lebenspartner, liegt das Durchschnittsalter hingegen deutlich höher, nämlich bei 72 Jahren.“</a:t>
            </a:r>
          </a:p>
        </p:txBody>
      </p:sp>
      <p:sp>
        <p:nvSpPr>
          <p:cNvPr id="25" name="Textfeld 24">
            <a:extLst>
              <a:ext uri="{FF2B5EF4-FFF2-40B4-BE49-F238E27FC236}">
                <a16:creationId xmlns:a16="http://schemas.microsoft.com/office/drawing/2014/main" id="{928FBAD0-A959-4283-9220-9CFB5BC22AAB}"/>
              </a:ext>
            </a:extLst>
          </p:cNvPr>
          <p:cNvSpPr txBox="1"/>
          <p:nvPr/>
        </p:nvSpPr>
        <p:spPr>
          <a:xfrm>
            <a:off x="1935727" y="3676288"/>
            <a:ext cx="3676875" cy="1464231"/>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1600" dirty="0" smtClean="0">
                <a:solidFill>
                  <a:schemeClr val="bg2">
                    <a:lumMod val="25000"/>
                  </a:schemeClr>
                </a:solidFill>
                <a:latin typeface="Roboto Slab" pitchFamily="2" charset="0"/>
                <a:ea typeface="Roboto Slab" pitchFamily="2" charset="0"/>
              </a:rPr>
              <a:t>Mit </a:t>
            </a:r>
            <a:r>
              <a:rPr lang="de-DE" sz="1600" dirty="0">
                <a:solidFill>
                  <a:schemeClr val="bg2">
                    <a:lumMod val="25000"/>
                  </a:schemeClr>
                </a:solidFill>
                <a:latin typeface="Roboto Slab" pitchFamily="2" charset="0"/>
                <a:ea typeface="Roboto Slab" pitchFamily="2" charset="0"/>
              </a:rPr>
              <a:t>Zunahme der älter werdenden </a:t>
            </a:r>
            <a:r>
              <a:rPr lang="de-DE" sz="1600" dirty="0" smtClean="0">
                <a:solidFill>
                  <a:schemeClr val="bg2">
                    <a:lumMod val="25000"/>
                  </a:schemeClr>
                </a:solidFill>
                <a:latin typeface="Roboto Slab" pitchFamily="2" charset="0"/>
                <a:ea typeface="Roboto Slab" pitchFamily="2" charset="0"/>
              </a:rPr>
              <a:t>Bevölkerung, steigt auch die Zahl älterer Pflegepersonen, die selbst altersbedingte Einschränkungen erleben werden.</a:t>
            </a:r>
            <a:endParaRPr lang="de-DE" sz="1600" dirty="0">
              <a:solidFill>
                <a:schemeClr val="bg2">
                  <a:lumMod val="25000"/>
                </a:schemeClr>
              </a:solidFill>
              <a:latin typeface="Roboto Slab" pitchFamily="2" charset="0"/>
              <a:ea typeface="Roboto Slab" pitchFamily="2" charset="0"/>
            </a:endParaRPr>
          </a:p>
        </p:txBody>
      </p:sp>
      <p:sp>
        <p:nvSpPr>
          <p:cNvPr id="26" name="Textfeld 25">
            <a:extLst>
              <a:ext uri="{FF2B5EF4-FFF2-40B4-BE49-F238E27FC236}">
                <a16:creationId xmlns:a16="http://schemas.microsoft.com/office/drawing/2014/main" id="{928FBAD0-A959-4283-9220-9CFB5BC22AAB}"/>
              </a:ext>
            </a:extLst>
          </p:cNvPr>
          <p:cNvSpPr txBox="1"/>
          <p:nvPr/>
        </p:nvSpPr>
        <p:spPr>
          <a:xfrm>
            <a:off x="1543122" y="3116474"/>
            <a:ext cx="4462083" cy="2485787"/>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2000" dirty="0" smtClean="0">
                <a:solidFill>
                  <a:schemeClr val="bg2">
                    <a:lumMod val="25000"/>
                  </a:schemeClr>
                </a:solidFill>
                <a:latin typeface="Roboto Slab" pitchFamily="2" charset="0"/>
                <a:ea typeface="Roboto Slab" pitchFamily="2" charset="0"/>
              </a:rPr>
              <a:t>„Mit anderen Worten: Während 2018 auf einen über 85-Jährigen insgesamt acht 50-64-Jährige entfallen (Verhältnis 1 : 8,3), wird dieses Verhältnis 2056 voraussichtlich nur noch rund 1: 2,4 betragen.“ </a:t>
            </a:r>
            <a:r>
              <a:rPr lang="de-DE" sz="900" dirty="0" smtClean="0">
                <a:solidFill>
                  <a:schemeClr val="bg2">
                    <a:lumMod val="25000"/>
                  </a:schemeClr>
                </a:solidFill>
                <a:latin typeface="Roboto Slab" pitchFamily="2" charset="0"/>
                <a:ea typeface="Roboto Slab" pitchFamily="2" charset="0"/>
              </a:rPr>
              <a:t>(ZQP 2018, S.2)</a:t>
            </a:r>
            <a:endParaRPr lang="de-DE" sz="900" dirty="0">
              <a:solidFill>
                <a:schemeClr val="bg2">
                  <a:lumMod val="25000"/>
                </a:schemeClr>
              </a:solidFill>
              <a:latin typeface="Roboto Slab" pitchFamily="2" charset="0"/>
              <a:ea typeface="Roboto Slab" pitchFamily="2" charset="0"/>
            </a:endParaRPr>
          </a:p>
        </p:txBody>
      </p:sp>
    </p:spTree>
    <p:extLst>
      <p:ext uri="{BB962C8B-B14F-4D97-AF65-F5344CB8AC3E}">
        <p14:creationId xmlns:p14="http://schemas.microsoft.com/office/powerpoint/2010/main" val="5420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9" grpId="0" animBg="1"/>
      <p:bldP spid="20" grpId="0" animBg="1"/>
      <p:bldP spid="22"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A3C7EAA6-B829-4DE0-B40A-26AAC84CD6E1}"/>
              </a:ext>
            </a:extLst>
          </p:cNvPr>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flipH="1">
            <a:off x="-115527" y="-818147"/>
            <a:ext cx="12358373" cy="8238916"/>
          </a:xfrm>
          <a:prstGeom prst="rect">
            <a:avLst/>
          </a:prstGeom>
        </p:spPr>
      </p:pic>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4">
            <a:biLevel thresh="25000"/>
          </a:blip>
          <a:stretch>
            <a:fillRect/>
          </a:stretch>
        </p:blipFill>
        <p:spPr>
          <a:xfrm>
            <a:off x="3199779" y="7195773"/>
            <a:ext cx="2431002" cy="773914"/>
          </a:xfrm>
          <a:prstGeom prst="rect">
            <a:avLst/>
          </a:prstGeom>
        </p:spPr>
      </p:pic>
      <p:sp>
        <p:nvSpPr>
          <p:cNvPr id="14" name="Rechteck 13"/>
          <p:cNvSpPr/>
          <p:nvPr/>
        </p:nvSpPr>
        <p:spPr>
          <a:xfrm>
            <a:off x="6922309" y="746678"/>
            <a:ext cx="3796493" cy="830997"/>
          </a:xfrm>
          <a:prstGeom prst="rect">
            <a:avLst/>
          </a:prstGeom>
        </p:spPr>
        <p:txBody>
          <a:bodyPr wrap="square">
            <a:spAutoFit/>
          </a:bodyPr>
          <a:lstStyle/>
          <a:p>
            <a:pPr>
              <a:buClr>
                <a:schemeClr val="accent6">
                  <a:lumMod val="75000"/>
                </a:schemeClr>
              </a:buClr>
              <a:buSzPct val="120000"/>
              <a:defRPr/>
            </a:pPr>
            <a:r>
              <a:rPr lang="de-DE" altLang="de-DE" sz="2400" b="1" dirty="0" smtClean="0">
                <a:solidFill>
                  <a:schemeClr val="bg2">
                    <a:lumMod val="25000"/>
                  </a:schemeClr>
                </a:solidFill>
                <a:latin typeface="Roboto Slab" pitchFamily="2" charset="0"/>
                <a:ea typeface="Roboto Slab" pitchFamily="2" charset="0"/>
              </a:rPr>
              <a:t>Wer pflegt und versorgt Menschen mit Demenz?</a:t>
            </a:r>
          </a:p>
        </p:txBody>
      </p:sp>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2681784683"/>
              </p:ext>
            </p:extLst>
          </p:nvPr>
        </p:nvGraphicFramePr>
        <p:xfrm>
          <a:off x="13277496" y="4161782"/>
          <a:ext cx="6419280" cy="380790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feld 17">
            <a:extLst>
              <a:ext uri="{FF2B5EF4-FFF2-40B4-BE49-F238E27FC236}">
                <a16:creationId xmlns:a16="http://schemas.microsoft.com/office/drawing/2014/main" id="{31936A55-490B-4AB5-AC75-FFE29456711F}"/>
              </a:ext>
            </a:extLst>
          </p:cNvPr>
          <p:cNvSpPr txBox="1"/>
          <p:nvPr/>
        </p:nvSpPr>
        <p:spPr>
          <a:xfrm>
            <a:off x="467350" y="6519626"/>
            <a:ext cx="7505576" cy="253916"/>
          </a:xfrm>
          <a:prstGeom prst="rect">
            <a:avLst/>
          </a:prstGeom>
          <a:noFill/>
        </p:spPr>
        <p:txBody>
          <a:bodyPr wrap="square">
            <a:spAutoFit/>
          </a:bodyPr>
          <a:lstStyle/>
          <a:p>
            <a:r>
              <a:rPr lang="de-DE" sz="1050" dirty="0" smtClean="0">
                <a:solidFill>
                  <a:schemeClr val="bg2">
                    <a:lumMod val="25000"/>
                  </a:schemeClr>
                </a:solidFill>
                <a:latin typeface="Roboto Slab" pitchFamily="2" charset="0"/>
                <a:ea typeface="Roboto Slab" pitchFamily="2" charset="0"/>
              </a:rPr>
              <a:t>Quelle: </a:t>
            </a:r>
            <a:r>
              <a:rPr lang="de-DE" sz="1050" dirty="0" err="1" smtClean="0">
                <a:solidFill>
                  <a:schemeClr val="bg2">
                    <a:lumMod val="25000"/>
                  </a:schemeClr>
                </a:solidFill>
                <a:latin typeface="Roboto Slab" pitchFamily="2" charset="0"/>
                <a:ea typeface="Roboto Slab" pitchFamily="2" charset="0"/>
              </a:rPr>
              <a:t>destatis</a:t>
            </a:r>
            <a:r>
              <a:rPr lang="de-DE" sz="1050" dirty="0" smtClean="0">
                <a:solidFill>
                  <a:schemeClr val="bg2">
                    <a:lumMod val="25000"/>
                  </a:schemeClr>
                </a:solidFill>
                <a:latin typeface="Roboto Slab" pitchFamily="2" charset="0"/>
                <a:ea typeface="Roboto Slab" pitchFamily="2" charset="0"/>
              </a:rPr>
              <a:t> 2019</a:t>
            </a:r>
            <a:endParaRPr lang="de-DE" sz="1050" dirty="0">
              <a:solidFill>
                <a:schemeClr val="bg2">
                  <a:lumMod val="25000"/>
                </a:schemeClr>
              </a:solidFill>
              <a:latin typeface="Roboto Slab" pitchFamily="2" charset="0"/>
              <a:ea typeface="Roboto Slab" pitchFamily="2" charset="0"/>
            </a:endParaRPr>
          </a:p>
        </p:txBody>
      </p:sp>
      <p:sp>
        <p:nvSpPr>
          <p:cNvPr id="25" name="Textfeld 24">
            <a:extLst>
              <a:ext uri="{FF2B5EF4-FFF2-40B4-BE49-F238E27FC236}">
                <a16:creationId xmlns:a16="http://schemas.microsoft.com/office/drawing/2014/main" id="{928FBAD0-A959-4283-9220-9CFB5BC22AAB}"/>
              </a:ext>
            </a:extLst>
          </p:cNvPr>
          <p:cNvSpPr txBox="1"/>
          <p:nvPr/>
        </p:nvSpPr>
        <p:spPr>
          <a:xfrm>
            <a:off x="7257885" y="3923986"/>
            <a:ext cx="4123955" cy="2009061"/>
          </a:xfrm>
          <a:prstGeom prst="roundRect">
            <a:avLst/>
          </a:prstGeom>
          <a:noFill/>
          <a:ln>
            <a:noFill/>
          </a:ln>
        </p:spPr>
        <p:txBody>
          <a:bodyPr wrap="square" rtlCol="0">
            <a:spAutoFit/>
          </a:bodyPr>
          <a:lstStyle/>
          <a:p>
            <a:pPr algn="r"/>
            <a:r>
              <a:rPr lang="de-DE" sz="2800" b="1" dirty="0" smtClean="0">
                <a:solidFill>
                  <a:schemeClr val="bg2">
                    <a:lumMod val="25000"/>
                  </a:schemeClr>
                </a:solidFill>
                <a:latin typeface="Roboto Slab" pitchFamily="2" charset="0"/>
                <a:ea typeface="Roboto Slab" pitchFamily="2" charset="0"/>
              </a:rPr>
              <a:t>Pflegende Angehörige sind „Deutschlands größter Pflegedienst“</a:t>
            </a:r>
            <a:endParaRPr lang="de-DE" sz="2800" b="1" dirty="0">
              <a:solidFill>
                <a:schemeClr val="bg2">
                  <a:lumMod val="25000"/>
                </a:schemeClr>
              </a:solidFill>
              <a:latin typeface="Roboto Slab" pitchFamily="2" charset="0"/>
              <a:ea typeface="Roboto Slab" pitchFamily="2" charset="0"/>
            </a:endParaRPr>
          </a:p>
        </p:txBody>
      </p:sp>
      <p:graphicFrame>
        <p:nvGraphicFramePr>
          <p:cNvPr id="42" name="Chart 75">
            <a:extLst>
              <a:ext uri="{FF2B5EF4-FFF2-40B4-BE49-F238E27FC236}">
                <a16:creationId xmlns:a16="http://schemas.microsoft.com/office/drawing/2014/main" id="{BD09A98C-DCB4-45FC-9215-69793B13D3B6}"/>
              </a:ext>
            </a:extLst>
          </p:cNvPr>
          <p:cNvGraphicFramePr>
            <a:graphicFrameLocks/>
          </p:cNvGraphicFramePr>
          <p:nvPr>
            <p:extLst>
              <p:ext uri="{D42A27DB-BD31-4B8C-83A1-F6EECF244321}">
                <p14:modId xmlns:p14="http://schemas.microsoft.com/office/powerpoint/2010/main" val="3227095717"/>
              </p:ext>
            </p:extLst>
          </p:nvPr>
        </p:nvGraphicFramePr>
        <p:xfrm>
          <a:off x="773796" y="1590171"/>
          <a:ext cx="5685782" cy="3331971"/>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uppieren 1"/>
          <p:cNvGrpSpPr/>
          <p:nvPr/>
        </p:nvGrpSpPr>
        <p:grpSpPr>
          <a:xfrm>
            <a:off x="3508976" y="1566428"/>
            <a:ext cx="8504666" cy="3964506"/>
            <a:chOff x="3013786" y="1496503"/>
            <a:chExt cx="8504666" cy="3964506"/>
          </a:xfrm>
        </p:grpSpPr>
        <p:cxnSp>
          <p:nvCxnSpPr>
            <p:cNvPr id="46" name="Verbinder: gewinkelt 65">
              <a:extLst>
                <a:ext uri="{FF2B5EF4-FFF2-40B4-BE49-F238E27FC236}">
                  <a16:creationId xmlns:a16="http://schemas.microsoft.com/office/drawing/2014/main" id="{681FF112-CE6B-443B-840F-D0157FC951B9}"/>
                </a:ext>
              </a:extLst>
            </p:cNvPr>
            <p:cNvCxnSpPr>
              <a:cxnSpLocks/>
              <a:endCxn id="50" idx="2"/>
            </p:cNvCxnSpPr>
            <p:nvPr/>
          </p:nvCxnSpPr>
          <p:spPr>
            <a:xfrm>
              <a:off x="5123616" y="3601593"/>
              <a:ext cx="5480568" cy="1859416"/>
            </a:xfrm>
            <a:prstGeom prst="bentConnector4">
              <a:avLst>
                <a:gd name="adj1" fmla="val -757"/>
                <a:gd name="adj2" fmla="val 112294"/>
              </a:avLst>
            </a:prstGeom>
            <a:ln w="22225">
              <a:solidFill>
                <a:schemeClr val="accent5">
                  <a:lumMod val="50000"/>
                </a:schemeClr>
              </a:solidFill>
              <a:bevel/>
              <a:headEnd type="oval"/>
              <a:tailEnd type="oval" w="lg" len="lg"/>
            </a:ln>
          </p:spPr>
          <p:style>
            <a:lnRef idx="1">
              <a:schemeClr val="accent1"/>
            </a:lnRef>
            <a:fillRef idx="0">
              <a:schemeClr val="accent1"/>
            </a:fillRef>
            <a:effectRef idx="0">
              <a:schemeClr val="accent1"/>
            </a:effectRef>
            <a:fontRef idx="minor">
              <a:schemeClr val="tx1"/>
            </a:fontRef>
          </p:style>
        </p:cxnSp>
        <p:cxnSp>
          <p:nvCxnSpPr>
            <p:cNvPr id="47" name="Verbinder: gewinkelt 66">
              <a:extLst>
                <a:ext uri="{FF2B5EF4-FFF2-40B4-BE49-F238E27FC236}">
                  <a16:creationId xmlns:a16="http://schemas.microsoft.com/office/drawing/2014/main" id="{03204FB8-1E57-4EA4-98FE-E288884F552E}"/>
                </a:ext>
              </a:extLst>
            </p:cNvPr>
            <p:cNvCxnSpPr>
              <a:cxnSpLocks/>
              <a:endCxn id="51" idx="1"/>
            </p:cNvCxnSpPr>
            <p:nvPr/>
          </p:nvCxnSpPr>
          <p:spPr>
            <a:xfrm flipV="1">
              <a:off x="7401627" y="3540629"/>
              <a:ext cx="1530457" cy="369753"/>
            </a:xfrm>
            <a:prstGeom prst="bentConnector3">
              <a:avLst>
                <a:gd name="adj1" fmla="val 20127"/>
              </a:avLst>
            </a:prstGeom>
            <a:ln w="22225">
              <a:solidFill>
                <a:schemeClr val="accent5">
                  <a:lumMod val="50000"/>
                </a:schemeClr>
              </a:solidFill>
              <a:bevel/>
              <a:headEnd type="oval"/>
              <a:tailEnd type="oval" w="lg" len="lg"/>
            </a:ln>
          </p:spPr>
          <p:style>
            <a:lnRef idx="1">
              <a:schemeClr val="accent1"/>
            </a:lnRef>
            <a:fillRef idx="0">
              <a:schemeClr val="accent1"/>
            </a:fillRef>
            <a:effectRef idx="0">
              <a:schemeClr val="accent1"/>
            </a:effectRef>
            <a:fontRef idx="minor">
              <a:schemeClr val="tx1"/>
            </a:fontRef>
          </p:style>
        </p:cxnSp>
        <p:cxnSp>
          <p:nvCxnSpPr>
            <p:cNvPr id="48" name="Verbinder: gewinkelt 67">
              <a:extLst>
                <a:ext uri="{FF2B5EF4-FFF2-40B4-BE49-F238E27FC236}">
                  <a16:creationId xmlns:a16="http://schemas.microsoft.com/office/drawing/2014/main" id="{D0B89499-8859-4658-A1B5-25ABCF9F8340}"/>
                </a:ext>
              </a:extLst>
            </p:cNvPr>
            <p:cNvCxnSpPr>
              <a:cxnSpLocks/>
              <a:endCxn id="52" idx="1"/>
            </p:cNvCxnSpPr>
            <p:nvPr/>
          </p:nvCxnSpPr>
          <p:spPr>
            <a:xfrm flipV="1">
              <a:off x="6687602" y="2011845"/>
              <a:ext cx="2244482" cy="158438"/>
            </a:xfrm>
            <a:prstGeom prst="bentConnector3">
              <a:avLst>
                <a:gd name="adj1" fmla="val 88557"/>
              </a:avLst>
            </a:prstGeom>
            <a:ln w="22225">
              <a:solidFill>
                <a:schemeClr val="accent5">
                  <a:lumMod val="50000"/>
                </a:schemeClr>
              </a:solidFill>
              <a:bevel/>
              <a:headEnd type="oval"/>
              <a:tailEnd type="oval" w="lg" len="lg"/>
            </a:ln>
          </p:spPr>
          <p:style>
            <a:lnRef idx="1">
              <a:schemeClr val="accent1"/>
            </a:lnRef>
            <a:fillRef idx="0">
              <a:schemeClr val="accent1"/>
            </a:fillRef>
            <a:effectRef idx="0">
              <a:schemeClr val="accent1"/>
            </a:effectRef>
            <a:fontRef idx="minor">
              <a:schemeClr val="tx1"/>
            </a:fontRef>
          </p:style>
        </p:cxnSp>
        <p:graphicFrame>
          <p:nvGraphicFramePr>
            <p:cNvPr id="49" name="Chart 75">
              <a:extLst>
                <a:ext uri="{FF2B5EF4-FFF2-40B4-BE49-F238E27FC236}">
                  <a16:creationId xmlns:a16="http://schemas.microsoft.com/office/drawing/2014/main" id="{BD09A98C-DCB4-45FC-9215-69793B13D3B6}"/>
                </a:ext>
              </a:extLst>
            </p:cNvPr>
            <p:cNvGraphicFramePr>
              <a:graphicFrameLocks/>
            </p:cNvGraphicFramePr>
            <p:nvPr>
              <p:extLst>
                <p:ext uri="{D42A27DB-BD31-4B8C-83A1-F6EECF244321}">
                  <p14:modId xmlns:p14="http://schemas.microsoft.com/office/powerpoint/2010/main" val="3757283684"/>
                </p:ext>
              </p:extLst>
            </p:nvPr>
          </p:nvGraphicFramePr>
          <p:xfrm>
            <a:off x="3013786" y="1496503"/>
            <a:ext cx="5685782" cy="3331971"/>
          </p:xfrm>
          <a:graphic>
            <a:graphicData uri="http://schemas.openxmlformats.org/drawingml/2006/chart">
              <c:chart xmlns:c="http://schemas.openxmlformats.org/drawingml/2006/chart" xmlns:r="http://schemas.openxmlformats.org/officeDocument/2006/relationships" r:id="rId7"/>
            </a:graphicData>
          </a:graphic>
        </p:graphicFrame>
        <p:sp>
          <p:nvSpPr>
            <p:cNvPr id="50" name="Abgerundetes Rechteck 16">
              <a:extLst>
                <a:ext uri="{FF2B5EF4-FFF2-40B4-BE49-F238E27FC236}">
                  <a16:creationId xmlns:a16="http://schemas.microsoft.com/office/drawing/2014/main" id="{90B243E5-0CC3-473A-979B-C15C9015E998}"/>
                </a:ext>
              </a:extLst>
            </p:cNvPr>
            <p:cNvSpPr/>
            <p:nvPr/>
          </p:nvSpPr>
          <p:spPr>
            <a:xfrm>
              <a:off x="9710669" y="4677816"/>
              <a:ext cx="1787029" cy="783193"/>
            </a:xfrm>
            <a:prstGeom prst="roundRect">
              <a:avLst/>
            </a:prstGeom>
            <a:solidFill>
              <a:srgbClr val="FFFFFF">
                <a:alpha val="70000"/>
              </a:srgbClr>
            </a:solidFill>
            <a:ln>
              <a:solidFill>
                <a:schemeClr val="accent6">
                  <a:lumMod val="75000"/>
                </a:schemeClr>
              </a:solidFill>
            </a:ln>
          </p:spPr>
          <p:txBody>
            <a:bodyPr wrap="square">
              <a:spAutoFit/>
            </a:bodyPr>
            <a:lstStyle/>
            <a:p>
              <a:pPr algn="ct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Stationäre Einrichtung</a:t>
              </a:r>
            </a:p>
          </p:txBody>
        </p:sp>
        <p:sp>
          <p:nvSpPr>
            <p:cNvPr id="51" name="Abgerundetes Rechteck 16">
              <a:extLst>
                <a:ext uri="{FF2B5EF4-FFF2-40B4-BE49-F238E27FC236}">
                  <a16:creationId xmlns:a16="http://schemas.microsoft.com/office/drawing/2014/main" id="{987ACD84-2B6F-4893-BCF5-5FD91091BAD3}"/>
                </a:ext>
              </a:extLst>
            </p:cNvPr>
            <p:cNvSpPr/>
            <p:nvPr/>
          </p:nvSpPr>
          <p:spPr>
            <a:xfrm>
              <a:off x="8932084" y="3149032"/>
              <a:ext cx="2586368" cy="783193"/>
            </a:xfrm>
            <a:prstGeom prst="roundRect">
              <a:avLst/>
            </a:prstGeom>
            <a:solidFill>
              <a:srgbClr val="FFFFFF">
                <a:alpha val="70000"/>
              </a:srgbClr>
            </a:solidFill>
            <a:ln>
              <a:solidFill>
                <a:schemeClr val="accent6">
                  <a:lumMod val="75000"/>
                </a:schemeClr>
              </a:solidFill>
            </a:ln>
          </p:spPr>
          <p:txBody>
            <a:bodyPr wrap="square">
              <a:spAutoFit/>
            </a:bodyPr>
            <a:lstStyle/>
            <a:p>
              <a:pPr algn="ct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Pflegende An- </a:t>
              </a:r>
              <a:br>
                <a:rPr lang="de-DE" altLang="de-DE" sz="2000" dirty="0">
                  <a:solidFill>
                    <a:schemeClr val="bg2">
                      <a:lumMod val="25000"/>
                    </a:schemeClr>
                  </a:solidFill>
                  <a:latin typeface="Roboto Slab" pitchFamily="2" charset="0"/>
                  <a:ea typeface="Roboto Slab" pitchFamily="2" charset="0"/>
                </a:rPr>
              </a:br>
              <a:r>
                <a:rPr lang="de-DE" altLang="de-DE" sz="2000" dirty="0">
                  <a:solidFill>
                    <a:schemeClr val="bg2">
                      <a:lumMod val="25000"/>
                    </a:schemeClr>
                  </a:solidFill>
                  <a:latin typeface="Roboto Slab" pitchFamily="2" charset="0"/>
                  <a:ea typeface="Roboto Slab" pitchFamily="2" charset="0"/>
                </a:rPr>
                <a:t>oder Zugehörige</a:t>
              </a:r>
            </a:p>
          </p:txBody>
        </p:sp>
        <p:sp>
          <p:nvSpPr>
            <p:cNvPr id="52" name="Abgerundetes Rechteck 16">
              <a:extLst>
                <a:ext uri="{FF2B5EF4-FFF2-40B4-BE49-F238E27FC236}">
                  <a16:creationId xmlns:a16="http://schemas.microsoft.com/office/drawing/2014/main" id="{530BA19D-1E10-4051-B08F-25B2C3DB8580}"/>
                </a:ext>
              </a:extLst>
            </p:cNvPr>
            <p:cNvSpPr/>
            <p:nvPr/>
          </p:nvSpPr>
          <p:spPr>
            <a:xfrm>
              <a:off x="8932084" y="1620248"/>
              <a:ext cx="2586368" cy="783193"/>
            </a:xfrm>
            <a:prstGeom prst="roundRect">
              <a:avLst/>
            </a:prstGeom>
            <a:solidFill>
              <a:srgbClr val="FFFFFF">
                <a:alpha val="70000"/>
              </a:srgbClr>
            </a:solidFill>
            <a:ln>
              <a:solidFill>
                <a:schemeClr val="accent6">
                  <a:lumMod val="75000"/>
                </a:schemeClr>
              </a:solidFill>
            </a:ln>
          </p:spPr>
          <p:txBody>
            <a:bodyPr wrap="square">
              <a:spAutoFit/>
            </a:bodyPr>
            <a:lstStyle/>
            <a:p>
              <a:pPr algn="ctr">
                <a:buClr>
                  <a:schemeClr val="accent6">
                    <a:lumMod val="75000"/>
                  </a:schemeClr>
                </a:buClr>
                <a:buSzPct val="120000"/>
                <a:defRPr/>
              </a:pPr>
              <a:r>
                <a:rPr lang="de-DE" altLang="de-DE" sz="2000" dirty="0">
                  <a:solidFill>
                    <a:schemeClr val="bg2">
                      <a:lumMod val="25000"/>
                    </a:schemeClr>
                  </a:solidFill>
                  <a:latin typeface="Roboto Slab" pitchFamily="2" charset="0"/>
                  <a:ea typeface="Roboto Slab" pitchFamily="2" charset="0"/>
                </a:rPr>
                <a:t>Pflegedienst oder Kombi-Leistung</a:t>
              </a:r>
            </a:p>
          </p:txBody>
        </p:sp>
      </p:grpSp>
    </p:spTree>
    <p:extLst>
      <p:ext uri="{BB962C8B-B14F-4D97-AF65-F5344CB8AC3E}">
        <p14:creationId xmlns:p14="http://schemas.microsoft.com/office/powerpoint/2010/main" val="40096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5"/>
                                        </p:tgtEl>
                                      </p:cBhvr>
                                    </p:animEffect>
                                    <p:set>
                                      <p:cBhvr>
                                        <p:cTn id="9" dur="1" fill="hold">
                                          <p:stCondLst>
                                            <p:cond delay="499"/>
                                          </p:stCondLst>
                                        </p:cTn>
                                        <p:tgtEl>
                                          <p:spTgt spid="25"/>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7" grpId="0">
        <p:bldAsOne/>
      </p:bldGraphic>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A3C7EAA6-B829-4DE0-B40A-26AAC84CD6E1}"/>
              </a:ext>
            </a:extLst>
          </p:cNvPr>
          <p:cNvPicPr>
            <a:picLocks noChangeAspect="1"/>
          </p:cNvPicPr>
          <p:nvPr/>
        </p:nvPicPr>
        <p:blipFill>
          <a:blip r:embed="rId3" cstate="print">
            <a:alphaModFix amt="31000"/>
            <a:extLst>
              <a:ext uri="{28A0092B-C50C-407E-A947-70E740481C1C}">
                <a14:useLocalDpi xmlns:a14="http://schemas.microsoft.com/office/drawing/2010/main" val="0"/>
              </a:ext>
            </a:extLst>
          </a:blip>
          <a:stretch>
            <a:fillRect/>
          </a:stretch>
        </p:blipFill>
        <p:spPr>
          <a:xfrm flipH="1">
            <a:off x="-115527" y="-818147"/>
            <a:ext cx="12358373" cy="8238916"/>
          </a:xfrm>
          <a:prstGeom prst="rect">
            <a:avLst/>
          </a:prstGeom>
        </p:spPr>
      </p:pic>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4">
            <a:biLevel thresh="25000"/>
          </a:blip>
          <a:stretch>
            <a:fillRect/>
          </a:stretch>
        </p:blipFill>
        <p:spPr>
          <a:xfrm>
            <a:off x="3199779" y="7195773"/>
            <a:ext cx="2431002" cy="773914"/>
          </a:xfrm>
          <a:prstGeom prst="rect">
            <a:avLst/>
          </a:prstGeom>
        </p:spPr>
      </p:pic>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2681784683"/>
              </p:ext>
            </p:extLst>
          </p:nvPr>
        </p:nvGraphicFramePr>
        <p:xfrm>
          <a:off x="13277496" y="4161782"/>
          <a:ext cx="6419280" cy="380790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feld 17">
            <a:extLst>
              <a:ext uri="{FF2B5EF4-FFF2-40B4-BE49-F238E27FC236}">
                <a16:creationId xmlns:a16="http://schemas.microsoft.com/office/drawing/2014/main" id="{31936A55-490B-4AB5-AC75-FFE29456711F}"/>
              </a:ext>
            </a:extLst>
          </p:cNvPr>
          <p:cNvSpPr txBox="1"/>
          <p:nvPr/>
        </p:nvSpPr>
        <p:spPr>
          <a:xfrm>
            <a:off x="467350" y="6519626"/>
            <a:ext cx="7505576" cy="253916"/>
          </a:xfrm>
          <a:prstGeom prst="rect">
            <a:avLst/>
          </a:prstGeom>
          <a:noFill/>
        </p:spPr>
        <p:txBody>
          <a:bodyPr wrap="square">
            <a:spAutoFit/>
          </a:bodyPr>
          <a:lstStyle/>
          <a:p>
            <a:r>
              <a:rPr lang="de-DE" sz="1050" dirty="0" smtClean="0">
                <a:solidFill>
                  <a:schemeClr val="bg2">
                    <a:lumMod val="25000"/>
                  </a:schemeClr>
                </a:solidFill>
                <a:latin typeface="Roboto Slab" pitchFamily="2" charset="0"/>
                <a:ea typeface="Roboto Slab" pitchFamily="2" charset="0"/>
              </a:rPr>
              <a:t>Quelle: Präsentationsunterlagen, DVSG Bundeskongress, Kassel 2019, Dr. Martin </a:t>
            </a:r>
            <a:r>
              <a:rPr lang="de-DE" sz="1050" dirty="0" err="1" smtClean="0">
                <a:solidFill>
                  <a:schemeClr val="bg2">
                    <a:lumMod val="25000"/>
                  </a:schemeClr>
                </a:solidFill>
                <a:latin typeface="Roboto Slab" pitchFamily="2" charset="0"/>
                <a:ea typeface="Roboto Slab" pitchFamily="2" charset="0"/>
              </a:rPr>
              <a:t>Berwig</a:t>
            </a:r>
            <a:r>
              <a:rPr lang="de-DE" sz="1050" dirty="0" smtClean="0">
                <a:solidFill>
                  <a:schemeClr val="bg2">
                    <a:lumMod val="25000"/>
                  </a:schemeClr>
                </a:solidFill>
                <a:latin typeface="Roboto Slab" pitchFamily="2" charset="0"/>
                <a:ea typeface="Roboto Slab" pitchFamily="2" charset="0"/>
              </a:rPr>
              <a:t> (Universität Leipzig)</a:t>
            </a:r>
            <a:endParaRPr lang="de-DE" sz="1050" dirty="0">
              <a:solidFill>
                <a:schemeClr val="bg2">
                  <a:lumMod val="25000"/>
                </a:schemeClr>
              </a:solidFill>
              <a:latin typeface="Roboto Slab" pitchFamily="2" charset="0"/>
              <a:ea typeface="Roboto Slab" pitchFamily="2" charset="0"/>
            </a:endParaRPr>
          </a:p>
        </p:txBody>
      </p:sp>
      <p:sp>
        <p:nvSpPr>
          <p:cNvPr id="19" name="Textfeld 18">
            <a:extLst>
              <a:ext uri="{FF2B5EF4-FFF2-40B4-BE49-F238E27FC236}">
                <a16:creationId xmlns:a16="http://schemas.microsoft.com/office/drawing/2014/main" id="{C357F40B-E22C-405D-A7BD-23F600258E7A}"/>
              </a:ext>
            </a:extLst>
          </p:cNvPr>
          <p:cNvSpPr txBox="1"/>
          <p:nvPr/>
        </p:nvSpPr>
        <p:spPr>
          <a:xfrm>
            <a:off x="13020586" y="5055395"/>
            <a:ext cx="3145902" cy="1464231"/>
          </a:xfrm>
          <a:prstGeom prst="roundRect">
            <a:avLst/>
          </a:prstGeom>
          <a:noFill/>
          <a:ln>
            <a:solidFill>
              <a:schemeClr val="accent6">
                <a:lumMod val="75000"/>
              </a:schemeClr>
            </a:solidFill>
          </a:ln>
        </p:spPr>
        <p:txBody>
          <a:bodyPr wrap="square" rtlCol="0">
            <a:spAutoFit/>
          </a:bodyPr>
          <a:lstStyle/>
          <a:p>
            <a:r>
              <a:rPr lang="de-DE" sz="1600" b="1" dirty="0">
                <a:solidFill>
                  <a:schemeClr val="bg2">
                    <a:lumMod val="25000"/>
                  </a:schemeClr>
                </a:solidFill>
                <a:latin typeface="Roboto Slab" pitchFamily="2" charset="0"/>
                <a:ea typeface="Roboto Slab" pitchFamily="2" charset="0"/>
              </a:rPr>
              <a:t>Verhältnis 65-80-jährige zu Ü80 in 2020 - 2050:</a:t>
            </a:r>
          </a:p>
          <a:p>
            <a:r>
              <a:rPr lang="de-DE" sz="1600" b="1" dirty="0">
                <a:solidFill>
                  <a:schemeClr val="bg2">
                    <a:lumMod val="25000"/>
                  </a:schemeClr>
                </a:solidFill>
                <a:latin typeface="Roboto Slab" pitchFamily="2" charset="0"/>
                <a:ea typeface="Roboto Slab" pitchFamily="2" charset="0"/>
              </a:rPr>
              <a:t>2020 insgesamt 6,5 Millionen zu 2050 insgesamt 3,1 Millionen</a:t>
            </a:r>
          </a:p>
        </p:txBody>
      </p:sp>
      <p:sp>
        <p:nvSpPr>
          <p:cNvPr id="25" name="Textfeld 24">
            <a:extLst>
              <a:ext uri="{FF2B5EF4-FFF2-40B4-BE49-F238E27FC236}">
                <a16:creationId xmlns:a16="http://schemas.microsoft.com/office/drawing/2014/main" id="{928FBAD0-A959-4283-9220-9CFB5BC22AAB}"/>
              </a:ext>
            </a:extLst>
          </p:cNvPr>
          <p:cNvSpPr txBox="1"/>
          <p:nvPr/>
        </p:nvSpPr>
        <p:spPr>
          <a:xfrm>
            <a:off x="13277496" y="2759061"/>
            <a:ext cx="3676875" cy="1464231"/>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1600" dirty="0" smtClean="0">
                <a:solidFill>
                  <a:schemeClr val="bg2">
                    <a:lumMod val="25000"/>
                  </a:schemeClr>
                </a:solidFill>
                <a:latin typeface="Roboto Slab" pitchFamily="2" charset="0"/>
                <a:ea typeface="Roboto Slab" pitchFamily="2" charset="0"/>
              </a:rPr>
              <a:t>Mit </a:t>
            </a:r>
            <a:r>
              <a:rPr lang="de-DE" sz="1600" dirty="0">
                <a:solidFill>
                  <a:schemeClr val="bg2">
                    <a:lumMod val="25000"/>
                  </a:schemeClr>
                </a:solidFill>
                <a:latin typeface="Roboto Slab" pitchFamily="2" charset="0"/>
                <a:ea typeface="Roboto Slab" pitchFamily="2" charset="0"/>
              </a:rPr>
              <a:t>Zunahme der älter werdenden </a:t>
            </a:r>
            <a:r>
              <a:rPr lang="de-DE" sz="1600" dirty="0" smtClean="0">
                <a:solidFill>
                  <a:schemeClr val="bg2">
                    <a:lumMod val="25000"/>
                  </a:schemeClr>
                </a:solidFill>
                <a:latin typeface="Roboto Slab" pitchFamily="2" charset="0"/>
                <a:ea typeface="Roboto Slab" pitchFamily="2" charset="0"/>
              </a:rPr>
              <a:t>Bevölkerung, steigt auch die Zahl älterer Pflegepersonen, die selbst altersbedingte Einschränkungen erleben werden.</a:t>
            </a:r>
            <a:endParaRPr lang="de-DE" sz="1600" dirty="0">
              <a:solidFill>
                <a:schemeClr val="bg2">
                  <a:lumMod val="25000"/>
                </a:schemeClr>
              </a:solidFill>
              <a:latin typeface="Roboto Slab" pitchFamily="2" charset="0"/>
              <a:ea typeface="Roboto Slab" pitchFamily="2" charset="0"/>
            </a:endParaRPr>
          </a:p>
        </p:txBody>
      </p:sp>
      <p:sp>
        <p:nvSpPr>
          <p:cNvPr id="34" name="Abgerundetes Rechteck 16">
            <a:extLst>
              <a:ext uri="{FF2B5EF4-FFF2-40B4-BE49-F238E27FC236}">
                <a16:creationId xmlns:a16="http://schemas.microsoft.com/office/drawing/2014/main" id="{987ACD84-2B6F-4893-BCF5-5FD91091BAD3}"/>
              </a:ext>
            </a:extLst>
          </p:cNvPr>
          <p:cNvSpPr/>
          <p:nvPr/>
        </p:nvSpPr>
        <p:spPr>
          <a:xfrm>
            <a:off x="8578148" y="2195769"/>
            <a:ext cx="2108421" cy="783193"/>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Partner:</a:t>
            </a:r>
            <a:br>
              <a:rPr lang="de-DE" altLang="de-DE" sz="2000" dirty="0" smtClean="0">
                <a:solidFill>
                  <a:schemeClr val="bg2">
                    <a:lumMod val="25000"/>
                  </a:schemeClr>
                </a:solidFill>
                <a:latin typeface="Roboto Slab" pitchFamily="2" charset="0"/>
                <a:ea typeface="Roboto Slab" pitchFamily="2" charset="0"/>
              </a:rPr>
            </a:br>
            <a:r>
              <a:rPr lang="de-DE" altLang="de-DE" sz="2000" dirty="0" smtClean="0">
                <a:solidFill>
                  <a:schemeClr val="bg2">
                    <a:lumMod val="25000"/>
                  </a:schemeClr>
                </a:solidFill>
                <a:latin typeface="Roboto Slab" pitchFamily="2" charset="0"/>
                <a:ea typeface="Roboto Slab" pitchFamily="2" charset="0"/>
              </a:rPr>
              <a:t>Rund 50%</a:t>
            </a:r>
            <a:endParaRPr lang="de-DE" altLang="de-DE" sz="2000" dirty="0">
              <a:solidFill>
                <a:schemeClr val="bg2">
                  <a:lumMod val="25000"/>
                </a:schemeClr>
              </a:solidFill>
              <a:latin typeface="Roboto Slab" pitchFamily="2" charset="0"/>
              <a:ea typeface="Roboto Slab" pitchFamily="2" charset="0"/>
            </a:endParaRPr>
          </a:p>
        </p:txBody>
      </p:sp>
      <p:sp>
        <p:nvSpPr>
          <p:cNvPr id="35" name="Abgerundetes Rechteck 16">
            <a:extLst>
              <a:ext uri="{FF2B5EF4-FFF2-40B4-BE49-F238E27FC236}">
                <a16:creationId xmlns:a16="http://schemas.microsoft.com/office/drawing/2014/main" id="{987ACD84-2B6F-4893-BCF5-5FD91091BAD3}"/>
              </a:ext>
            </a:extLst>
          </p:cNvPr>
          <p:cNvSpPr/>
          <p:nvPr/>
        </p:nvSpPr>
        <p:spPr>
          <a:xfrm>
            <a:off x="5949608" y="2196204"/>
            <a:ext cx="2039864" cy="783193"/>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Kinder: </a:t>
            </a:r>
            <a:br>
              <a:rPr lang="de-DE" altLang="de-DE" sz="2000" dirty="0" smtClean="0">
                <a:solidFill>
                  <a:schemeClr val="bg2">
                    <a:lumMod val="25000"/>
                  </a:schemeClr>
                </a:solidFill>
                <a:latin typeface="Roboto Slab" pitchFamily="2" charset="0"/>
                <a:ea typeface="Roboto Slab" pitchFamily="2" charset="0"/>
              </a:rPr>
            </a:br>
            <a:r>
              <a:rPr lang="de-DE" altLang="de-DE" sz="2000" dirty="0" smtClean="0">
                <a:solidFill>
                  <a:schemeClr val="bg2">
                    <a:lumMod val="25000"/>
                  </a:schemeClr>
                </a:solidFill>
                <a:latin typeface="Roboto Slab" pitchFamily="2" charset="0"/>
                <a:ea typeface="Roboto Slab" pitchFamily="2" charset="0"/>
              </a:rPr>
              <a:t>Rund 28%</a:t>
            </a:r>
            <a:endParaRPr lang="de-DE" altLang="de-DE" sz="2000" dirty="0">
              <a:solidFill>
                <a:schemeClr val="bg2">
                  <a:lumMod val="25000"/>
                </a:schemeClr>
              </a:solidFill>
              <a:latin typeface="Roboto Slab" pitchFamily="2" charset="0"/>
              <a:ea typeface="Roboto Slab" pitchFamily="2" charset="0"/>
            </a:endParaRPr>
          </a:p>
        </p:txBody>
      </p:sp>
      <p:cxnSp>
        <p:nvCxnSpPr>
          <p:cNvPr id="36" name="Gerade Verbindung mit Pfeil 35"/>
          <p:cNvCxnSpPr>
            <a:cxnSpLocks/>
          </p:cNvCxnSpPr>
          <p:nvPr/>
        </p:nvCxnSpPr>
        <p:spPr>
          <a:xfrm flipH="1" flipV="1">
            <a:off x="7340125" y="2913352"/>
            <a:ext cx="248988" cy="386805"/>
          </a:xfrm>
          <a:prstGeom prst="straightConnector1">
            <a:avLst/>
          </a:prstGeom>
          <a:ln w="57150" cap="rnd">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cxnSpLocks/>
          </p:cNvCxnSpPr>
          <p:nvPr/>
        </p:nvCxnSpPr>
        <p:spPr>
          <a:xfrm flipV="1">
            <a:off x="9131001" y="2913351"/>
            <a:ext cx="248988" cy="386805"/>
          </a:xfrm>
          <a:prstGeom prst="straightConnector1">
            <a:avLst/>
          </a:prstGeom>
          <a:ln w="57150" cap="rnd">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Abgerundetes Rechteck 16">
            <a:extLst>
              <a:ext uri="{FF2B5EF4-FFF2-40B4-BE49-F238E27FC236}">
                <a16:creationId xmlns:a16="http://schemas.microsoft.com/office/drawing/2014/main" id="{987ACD84-2B6F-4893-BCF5-5FD91091BAD3}"/>
              </a:ext>
            </a:extLst>
          </p:cNvPr>
          <p:cNvSpPr/>
          <p:nvPr/>
        </p:nvSpPr>
        <p:spPr>
          <a:xfrm>
            <a:off x="6268100" y="4323771"/>
            <a:ext cx="1866899" cy="1123712"/>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Alter: </a:t>
            </a:r>
          </a:p>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50 Jahre bis 70 Jahre </a:t>
            </a:r>
            <a:endParaRPr lang="de-DE" altLang="de-DE" sz="2000" dirty="0">
              <a:solidFill>
                <a:schemeClr val="bg2">
                  <a:lumMod val="25000"/>
                </a:schemeClr>
              </a:solidFill>
              <a:latin typeface="Roboto Slab" pitchFamily="2" charset="0"/>
              <a:ea typeface="Roboto Slab" pitchFamily="2" charset="0"/>
            </a:endParaRPr>
          </a:p>
        </p:txBody>
      </p:sp>
      <p:sp>
        <p:nvSpPr>
          <p:cNvPr id="46" name="Abgerundetes Rechteck 16">
            <a:extLst>
              <a:ext uri="{FF2B5EF4-FFF2-40B4-BE49-F238E27FC236}">
                <a16:creationId xmlns:a16="http://schemas.microsoft.com/office/drawing/2014/main" id="{987ACD84-2B6F-4893-BCF5-5FD91091BAD3}"/>
              </a:ext>
            </a:extLst>
          </p:cNvPr>
          <p:cNvSpPr/>
          <p:nvPr/>
        </p:nvSpPr>
        <p:spPr>
          <a:xfrm>
            <a:off x="8716241" y="4323771"/>
            <a:ext cx="1764392" cy="1123712"/>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dirty="0" smtClean="0">
                <a:solidFill>
                  <a:schemeClr val="bg2">
                    <a:lumMod val="25000"/>
                  </a:schemeClr>
                </a:solidFill>
                <a:latin typeface="Roboto Slab" pitchFamily="2" charset="0"/>
                <a:ea typeface="Roboto Slab" pitchFamily="2" charset="0"/>
              </a:rPr>
              <a:t>Geschlecht: </a:t>
            </a:r>
            <a:br>
              <a:rPr lang="de-DE" altLang="de-DE" sz="2000" dirty="0" smtClean="0">
                <a:solidFill>
                  <a:schemeClr val="bg2">
                    <a:lumMod val="25000"/>
                  </a:schemeClr>
                </a:solidFill>
                <a:latin typeface="Roboto Slab" pitchFamily="2" charset="0"/>
                <a:ea typeface="Roboto Slab" pitchFamily="2" charset="0"/>
              </a:rPr>
            </a:br>
            <a:r>
              <a:rPr lang="de-DE" altLang="de-DE" sz="2000" dirty="0" smtClean="0">
                <a:solidFill>
                  <a:schemeClr val="bg2">
                    <a:lumMod val="25000"/>
                  </a:schemeClr>
                </a:solidFill>
                <a:latin typeface="Roboto Slab" pitchFamily="2" charset="0"/>
                <a:ea typeface="Roboto Slab" pitchFamily="2" charset="0"/>
              </a:rPr>
              <a:t>2/3 Frauen, </a:t>
            </a:r>
            <a:br>
              <a:rPr lang="de-DE" altLang="de-DE" sz="2000" dirty="0" smtClean="0">
                <a:solidFill>
                  <a:schemeClr val="bg2">
                    <a:lumMod val="25000"/>
                  </a:schemeClr>
                </a:solidFill>
                <a:latin typeface="Roboto Slab" pitchFamily="2" charset="0"/>
                <a:ea typeface="Roboto Slab" pitchFamily="2" charset="0"/>
              </a:rPr>
            </a:br>
            <a:r>
              <a:rPr lang="de-DE" altLang="de-DE" sz="2000" dirty="0" smtClean="0">
                <a:solidFill>
                  <a:schemeClr val="bg2">
                    <a:lumMod val="25000"/>
                  </a:schemeClr>
                </a:solidFill>
                <a:latin typeface="Roboto Slab" pitchFamily="2" charset="0"/>
                <a:ea typeface="Roboto Slab" pitchFamily="2" charset="0"/>
              </a:rPr>
              <a:t>1/3 Männer</a:t>
            </a:r>
            <a:endParaRPr lang="de-DE" altLang="de-DE" sz="2000" dirty="0">
              <a:solidFill>
                <a:schemeClr val="bg2">
                  <a:lumMod val="25000"/>
                </a:schemeClr>
              </a:solidFill>
              <a:latin typeface="Roboto Slab" pitchFamily="2" charset="0"/>
              <a:ea typeface="Roboto Slab" pitchFamily="2" charset="0"/>
            </a:endParaRPr>
          </a:p>
        </p:txBody>
      </p:sp>
      <p:cxnSp>
        <p:nvCxnSpPr>
          <p:cNvPr id="47" name="Gerade Verbindung mit Pfeil 46"/>
          <p:cNvCxnSpPr>
            <a:cxnSpLocks/>
          </p:cNvCxnSpPr>
          <p:nvPr/>
        </p:nvCxnSpPr>
        <p:spPr>
          <a:xfrm flipH="1">
            <a:off x="7340125" y="3998841"/>
            <a:ext cx="248988" cy="386805"/>
          </a:xfrm>
          <a:prstGeom prst="straightConnector1">
            <a:avLst/>
          </a:prstGeom>
          <a:ln w="57150" cap="rnd">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a:cxnSpLocks/>
          </p:cNvCxnSpPr>
          <p:nvPr/>
        </p:nvCxnSpPr>
        <p:spPr>
          <a:xfrm>
            <a:off x="9131001" y="3998840"/>
            <a:ext cx="248988" cy="386805"/>
          </a:xfrm>
          <a:prstGeom prst="straightConnector1">
            <a:avLst/>
          </a:prstGeom>
          <a:ln w="57150" cap="rnd">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Abgerundetes Rechteck 16">
            <a:extLst>
              <a:ext uri="{FF2B5EF4-FFF2-40B4-BE49-F238E27FC236}">
                <a16:creationId xmlns:a16="http://schemas.microsoft.com/office/drawing/2014/main" id="{987ACD84-2B6F-4893-BCF5-5FD91091BAD3}"/>
              </a:ext>
            </a:extLst>
          </p:cNvPr>
          <p:cNvSpPr/>
          <p:nvPr/>
        </p:nvSpPr>
        <p:spPr>
          <a:xfrm>
            <a:off x="5876687" y="3254666"/>
            <a:ext cx="4876318" cy="783193"/>
          </a:xfrm>
          <a:prstGeom prst="roundRect">
            <a:avLst/>
          </a:prstGeom>
          <a:solidFill>
            <a:schemeClr val="accent6">
              <a:lumMod val="40000"/>
              <a:lumOff val="60000"/>
            </a:schemeClr>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b="1" dirty="0" smtClean="0">
                <a:solidFill>
                  <a:schemeClr val="bg2">
                    <a:lumMod val="25000"/>
                  </a:schemeClr>
                </a:solidFill>
                <a:latin typeface="Roboto Slab" pitchFamily="2" charset="0"/>
                <a:ea typeface="Roboto Slab" pitchFamily="2" charset="0"/>
              </a:rPr>
              <a:t>Stand 2017: ca. 2,5 Millionen Hauptpflegepersonen in Deutschland</a:t>
            </a:r>
            <a:endParaRPr lang="de-DE" altLang="de-DE" sz="2000" b="1" dirty="0">
              <a:solidFill>
                <a:schemeClr val="bg2">
                  <a:lumMod val="25000"/>
                </a:schemeClr>
              </a:solidFill>
              <a:latin typeface="Roboto Slab" pitchFamily="2" charset="0"/>
              <a:ea typeface="Roboto Slab" pitchFamily="2" charset="0"/>
            </a:endParaRPr>
          </a:p>
        </p:txBody>
      </p:sp>
      <p:sp>
        <p:nvSpPr>
          <p:cNvPr id="49" name="Rechteck 48"/>
          <p:cNvSpPr/>
          <p:nvPr/>
        </p:nvSpPr>
        <p:spPr>
          <a:xfrm>
            <a:off x="6554481" y="939676"/>
            <a:ext cx="4665455" cy="830997"/>
          </a:xfrm>
          <a:prstGeom prst="rect">
            <a:avLst/>
          </a:prstGeom>
        </p:spPr>
        <p:txBody>
          <a:bodyPr wrap="square">
            <a:spAutoFit/>
          </a:bodyPr>
          <a:lstStyle/>
          <a:p>
            <a:pPr>
              <a:buClr>
                <a:schemeClr val="accent6">
                  <a:lumMod val="75000"/>
                </a:schemeClr>
              </a:buClr>
              <a:buSzPct val="120000"/>
              <a:defRPr/>
            </a:pPr>
            <a:r>
              <a:rPr lang="de-DE" altLang="de-DE" sz="2400" b="1" dirty="0" smtClean="0">
                <a:solidFill>
                  <a:schemeClr val="bg2">
                    <a:lumMod val="25000"/>
                  </a:schemeClr>
                </a:solidFill>
                <a:latin typeface="Roboto Slab" pitchFamily="2" charset="0"/>
                <a:ea typeface="Roboto Slab" pitchFamily="2" charset="0"/>
              </a:rPr>
              <a:t>Wer pflegt und versorgt Menschen mit Demenz?</a:t>
            </a:r>
          </a:p>
        </p:txBody>
      </p:sp>
    </p:spTree>
    <p:extLst>
      <p:ext uri="{BB962C8B-B14F-4D97-AF65-F5344CB8AC3E}">
        <p14:creationId xmlns:p14="http://schemas.microsoft.com/office/powerpoint/2010/main" val="392005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2"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A3C7EAA6-B829-4DE0-B40A-26AAC84CD6E1}"/>
              </a:ext>
            </a:extLst>
          </p:cNvPr>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flipH="1">
            <a:off x="-131569" y="-818147"/>
            <a:ext cx="12358373" cy="8238916"/>
          </a:xfrm>
          <a:prstGeom prst="rect">
            <a:avLst/>
          </a:prstGeom>
        </p:spPr>
      </p:pic>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3">
            <a:biLevel thresh="25000"/>
          </a:blip>
          <a:stretch>
            <a:fillRect/>
          </a:stretch>
        </p:blipFill>
        <p:spPr>
          <a:xfrm>
            <a:off x="3199779" y="7195773"/>
            <a:ext cx="2431002" cy="773914"/>
          </a:xfrm>
          <a:prstGeom prst="rect">
            <a:avLst/>
          </a:prstGeom>
        </p:spPr>
      </p:pic>
      <p:sp>
        <p:nvSpPr>
          <p:cNvPr id="14" name="Rechteck 13"/>
          <p:cNvSpPr/>
          <p:nvPr/>
        </p:nvSpPr>
        <p:spPr>
          <a:xfrm>
            <a:off x="467350" y="960926"/>
            <a:ext cx="5866073" cy="461665"/>
          </a:xfrm>
          <a:prstGeom prst="rect">
            <a:avLst/>
          </a:prstGeom>
        </p:spPr>
        <p:txBody>
          <a:bodyPr wrap="square">
            <a:spAutoFit/>
          </a:bodyPr>
          <a:lstStyle/>
          <a:p>
            <a:pPr>
              <a:buClr>
                <a:schemeClr val="accent6">
                  <a:lumMod val="75000"/>
                </a:schemeClr>
              </a:buClr>
              <a:buSzPct val="120000"/>
              <a:defRPr/>
            </a:pPr>
            <a:r>
              <a:rPr lang="de-DE" altLang="de-DE" sz="2400" b="1" dirty="0" smtClean="0">
                <a:solidFill>
                  <a:schemeClr val="bg2">
                    <a:lumMod val="25000"/>
                  </a:schemeClr>
                </a:solidFill>
                <a:latin typeface="Roboto Slab" pitchFamily="2" charset="0"/>
                <a:ea typeface="Roboto Slab" pitchFamily="2" charset="0"/>
              </a:rPr>
              <a:t>Belastungen für pflegende Angehörige:</a:t>
            </a:r>
          </a:p>
        </p:txBody>
      </p:sp>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2681784683"/>
              </p:ext>
            </p:extLst>
          </p:nvPr>
        </p:nvGraphicFramePr>
        <p:xfrm>
          <a:off x="13277496" y="4161782"/>
          <a:ext cx="6419280" cy="380790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feld 18">
            <a:extLst>
              <a:ext uri="{FF2B5EF4-FFF2-40B4-BE49-F238E27FC236}">
                <a16:creationId xmlns:a16="http://schemas.microsoft.com/office/drawing/2014/main" id="{C357F40B-E22C-405D-A7BD-23F600258E7A}"/>
              </a:ext>
            </a:extLst>
          </p:cNvPr>
          <p:cNvSpPr txBox="1"/>
          <p:nvPr/>
        </p:nvSpPr>
        <p:spPr>
          <a:xfrm>
            <a:off x="13020586" y="5055395"/>
            <a:ext cx="3145902" cy="1464231"/>
          </a:xfrm>
          <a:prstGeom prst="roundRect">
            <a:avLst/>
          </a:prstGeom>
          <a:noFill/>
          <a:ln>
            <a:solidFill>
              <a:schemeClr val="accent6">
                <a:lumMod val="75000"/>
              </a:schemeClr>
            </a:solidFill>
          </a:ln>
        </p:spPr>
        <p:txBody>
          <a:bodyPr wrap="square" rtlCol="0">
            <a:spAutoFit/>
          </a:bodyPr>
          <a:lstStyle/>
          <a:p>
            <a:r>
              <a:rPr lang="de-DE" sz="1600" b="1" dirty="0">
                <a:solidFill>
                  <a:schemeClr val="bg2">
                    <a:lumMod val="25000"/>
                  </a:schemeClr>
                </a:solidFill>
                <a:latin typeface="Roboto Slab" pitchFamily="2" charset="0"/>
                <a:ea typeface="Roboto Slab" pitchFamily="2" charset="0"/>
              </a:rPr>
              <a:t>Verhältnis 65-80-jährige zu Ü80 in 2020 - 2050:</a:t>
            </a:r>
          </a:p>
          <a:p>
            <a:r>
              <a:rPr lang="de-DE" sz="1600" b="1" dirty="0">
                <a:solidFill>
                  <a:schemeClr val="bg2">
                    <a:lumMod val="25000"/>
                  </a:schemeClr>
                </a:solidFill>
                <a:latin typeface="Roboto Slab" pitchFamily="2" charset="0"/>
                <a:ea typeface="Roboto Slab" pitchFamily="2" charset="0"/>
              </a:rPr>
              <a:t>2020 insgesamt 6,5 Millionen zu 2050 insgesamt 3,1 Millionen</a:t>
            </a:r>
          </a:p>
        </p:txBody>
      </p:sp>
      <p:sp>
        <p:nvSpPr>
          <p:cNvPr id="25" name="Textfeld 24">
            <a:extLst>
              <a:ext uri="{FF2B5EF4-FFF2-40B4-BE49-F238E27FC236}">
                <a16:creationId xmlns:a16="http://schemas.microsoft.com/office/drawing/2014/main" id="{928FBAD0-A959-4283-9220-9CFB5BC22AAB}"/>
              </a:ext>
            </a:extLst>
          </p:cNvPr>
          <p:cNvSpPr txBox="1"/>
          <p:nvPr/>
        </p:nvSpPr>
        <p:spPr>
          <a:xfrm>
            <a:off x="13277496" y="2759061"/>
            <a:ext cx="3676875" cy="1464231"/>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1600" dirty="0" smtClean="0">
                <a:solidFill>
                  <a:schemeClr val="bg2">
                    <a:lumMod val="25000"/>
                  </a:schemeClr>
                </a:solidFill>
                <a:latin typeface="Roboto Slab" pitchFamily="2" charset="0"/>
                <a:ea typeface="Roboto Slab" pitchFamily="2" charset="0"/>
              </a:rPr>
              <a:t>Mit </a:t>
            </a:r>
            <a:r>
              <a:rPr lang="de-DE" sz="1600" dirty="0">
                <a:solidFill>
                  <a:schemeClr val="bg2">
                    <a:lumMod val="25000"/>
                  </a:schemeClr>
                </a:solidFill>
                <a:latin typeface="Roboto Slab" pitchFamily="2" charset="0"/>
                <a:ea typeface="Roboto Slab" pitchFamily="2" charset="0"/>
              </a:rPr>
              <a:t>Zunahme der älter werdenden </a:t>
            </a:r>
            <a:r>
              <a:rPr lang="de-DE" sz="1600" dirty="0" smtClean="0">
                <a:solidFill>
                  <a:schemeClr val="bg2">
                    <a:lumMod val="25000"/>
                  </a:schemeClr>
                </a:solidFill>
                <a:latin typeface="Roboto Slab" pitchFamily="2" charset="0"/>
                <a:ea typeface="Roboto Slab" pitchFamily="2" charset="0"/>
              </a:rPr>
              <a:t>Bevölkerung, steigt auch die Zahl älterer Pflegepersonen, die selbst altersbedingte Einschränkungen erleben werden.</a:t>
            </a:r>
            <a:endParaRPr lang="de-DE" sz="1600" dirty="0">
              <a:solidFill>
                <a:schemeClr val="bg2">
                  <a:lumMod val="25000"/>
                </a:schemeClr>
              </a:solidFill>
              <a:latin typeface="Roboto Slab" pitchFamily="2" charset="0"/>
              <a:ea typeface="Roboto Slab" pitchFamily="2" charset="0"/>
            </a:endParaRPr>
          </a:p>
        </p:txBody>
      </p:sp>
      <p:sp>
        <p:nvSpPr>
          <p:cNvPr id="20" name="Abgerundetes Rechteck 16">
            <a:extLst>
              <a:ext uri="{FF2B5EF4-FFF2-40B4-BE49-F238E27FC236}">
                <a16:creationId xmlns:a16="http://schemas.microsoft.com/office/drawing/2014/main" id="{987ACD84-2B6F-4893-BCF5-5FD91091BAD3}"/>
              </a:ext>
            </a:extLst>
          </p:cNvPr>
          <p:cNvSpPr/>
          <p:nvPr/>
        </p:nvSpPr>
        <p:spPr>
          <a:xfrm>
            <a:off x="6777078" y="4566567"/>
            <a:ext cx="4876318" cy="1464231"/>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b="1" dirty="0" smtClean="0">
                <a:solidFill>
                  <a:schemeClr val="bg2">
                    <a:lumMod val="25000"/>
                  </a:schemeClr>
                </a:solidFill>
                <a:latin typeface="Roboto Slab" pitchFamily="2" charset="0"/>
                <a:ea typeface="Roboto Slab" pitchFamily="2" charset="0"/>
              </a:rPr>
              <a:t>Konflikt: Pflege und Erwerbstätigkeit</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2/3 keine Arbeit </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20% arbeiten 10-30h/Woche </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8% arbeiten über 30 h/Woche</a:t>
            </a:r>
            <a:endParaRPr lang="de-DE" altLang="de-DE" sz="2000" dirty="0">
              <a:solidFill>
                <a:schemeClr val="bg2">
                  <a:lumMod val="25000"/>
                </a:schemeClr>
              </a:solidFill>
              <a:latin typeface="Roboto Slab" pitchFamily="2" charset="0"/>
              <a:ea typeface="Roboto Slab" pitchFamily="2" charset="0"/>
            </a:endParaRPr>
          </a:p>
        </p:txBody>
      </p:sp>
      <p:sp>
        <p:nvSpPr>
          <p:cNvPr id="29" name="Pfeil: nach unten 5">
            <a:extLst>
              <a:ext uri="{FF2B5EF4-FFF2-40B4-BE49-F238E27FC236}">
                <a16:creationId xmlns:a16="http://schemas.microsoft.com/office/drawing/2014/main" id="{81C2B81B-B421-4C00-BBFE-76863F28E02D}"/>
              </a:ext>
            </a:extLst>
          </p:cNvPr>
          <p:cNvSpPr/>
          <p:nvPr/>
        </p:nvSpPr>
        <p:spPr>
          <a:xfrm>
            <a:off x="8822114" y="3658065"/>
            <a:ext cx="786243" cy="895105"/>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16">
            <a:extLst>
              <a:ext uri="{FF2B5EF4-FFF2-40B4-BE49-F238E27FC236}">
                <a16:creationId xmlns:a16="http://schemas.microsoft.com/office/drawing/2014/main" id="{987ACD84-2B6F-4893-BCF5-5FD91091BAD3}"/>
              </a:ext>
            </a:extLst>
          </p:cNvPr>
          <p:cNvSpPr/>
          <p:nvPr/>
        </p:nvSpPr>
        <p:spPr>
          <a:xfrm>
            <a:off x="6777077" y="949978"/>
            <a:ext cx="4876318" cy="2826306"/>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b="1" dirty="0" smtClean="0">
                <a:solidFill>
                  <a:schemeClr val="bg2">
                    <a:lumMod val="25000"/>
                  </a:schemeClr>
                </a:solidFill>
                <a:latin typeface="Roboto Slab" pitchFamily="2" charset="0"/>
                <a:ea typeface="Roboto Slab" pitchFamily="2" charset="0"/>
              </a:rPr>
              <a:t>Finanzielle Belastung:</a:t>
            </a:r>
            <a:r>
              <a:rPr lang="de-DE" altLang="de-DE" sz="2000" dirty="0" smtClean="0">
                <a:solidFill>
                  <a:schemeClr val="bg2">
                    <a:lumMod val="25000"/>
                  </a:schemeClr>
                </a:solidFill>
                <a:latin typeface="Roboto Slab" pitchFamily="2" charset="0"/>
                <a:ea typeface="Roboto Slab" pitchFamily="2" charset="0"/>
              </a:rPr>
              <a:t/>
            </a:r>
            <a:br>
              <a:rPr lang="de-DE" altLang="de-DE" sz="2000" dirty="0" smtClean="0">
                <a:solidFill>
                  <a:schemeClr val="bg2">
                    <a:lumMod val="25000"/>
                  </a:schemeClr>
                </a:solidFill>
                <a:latin typeface="Roboto Slab" pitchFamily="2" charset="0"/>
                <a:ea typeface="Roboto Slab" pitchFamily="2" charset="0"/>
              </a:rPr>
            </a:br>
            <a:r>
              <a:rPr lang="de-DE" altLang="de-DE" sz="2000" dirty="0" smtClean="0">
                <a:solidFill>
                  <a:schemeClr val="bg2">
                    <a:lumMod val="25000"/>
                  </a:schemeClr>
                </a:solidFill>
                <a:latin typeface="Roboto Slab" pitchFamily="2" charset="0"/>
                <a:ea typeface="Roboto Slab" pitchFamily="2" charset="0"/>
              </a:rPr>
              <a:t>44,2% Einkommen unter 1.000,- Euro</a:t>
            </a:r>
          </a:p>
          <a:p>
            <a:pPr>
              <a:buClr>
                <a:schemeClr val="accent6">
                  <a:lumMod val="75000"/>
                </a:schemeClr>
              </a:buClr>
              <a:buSzPct val="120000"/>
              <a:defRPr/>
            </a:pPr>
            <a:endParaRPr lang="de-DE" altLang="de-DE" sz="2000" dirty="0" smtClean="0">
              <a:solidFill>
                <a:schemeClr val="bg2">
                  <a:lumMod val="25000"/>
                </a:schemeClr>
              </a:solidFill>
              <a:latin typeface="Roboto Slab" pitchFamily="2" charset="0"/>
              <a:ea typeface="Roboto Slab" pitchFamily="2" charset="0"/>
            </a:endParaRP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Ausfall des zweiten Einkommens</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Informelle Betreuungsangebote</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Hilfsmittel</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Freistellung, unbezahlter Urlaub, Krankentage</a:t>
            </a:r>
            <a:endParaRPr lang="de-DE" altLang="de-DE" sz="2000" dirty="0">
              <a:solidFill>
                <a:schemeClr val="bg2">
                  <a:lumMod val="25000"/>
                </a:schemeClr>
              </a:solidFill>
              <a:latin typeface="Roboto Slab" pitchFamily="2" charset="0"/>
              <a:ea typeface="Roboto Slab" pitchFamily="2" charset="0"/>
            </a:endParaRPr>
          </a:p>
        </p:txBody>
      </p:sp>
      <p:sp>
        <p:nvSpPr>
          <p:cNvPr id="34" name="Abgerundetes Rechteck 16">
            <a:extLst>
              <a:ext uri="{FF2B5EF4-FFF2-40B4-BE49-F238E27FC236}">
                <a16:creationId xmlns:a16="http://schemas.microsoft.com/office/drawing/2014/main" id="{987ACD84-2B6F-4893-BCF5-5FD91091BAD3}"/>
              </a:ext>
            </a:extLst>
          </p:cNvPr>
          <p:cNvSpPr/>
          <p:nvPr/>
        </p:nvSpPr>
        <p:spPr>
          <a:xfrm>
            <a:off x="525541" y="1590907"/>
            <a:ext cx="4876318" cy="1804749"/>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b="1" dirty="0" smtClean="0">
                <a:solidFill>
                  <a:schemeClr val="bg2">
                    <a:lumMod val="25000"/>
                  </a:schemeClr>
                </a:solidFill>
                <a:latin typeface="Roboto Slab" pitchFamily="2" charset="0"/>
                <a:ea typeface="Roboto Slab" pitchFamily="2" charset="0"/>
              </a:rPr>
              <a:t>Körperliche Belastung:</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Gestiegene Aufgabenübernahme</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Fehlende Ruhepausen</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Fehlender Nachtschlaf</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Permanente Aufmerksamkeit</a:t>
            </a:r>
            <a:endParaRPr lang="de-DE" altLang="de-DE" sz="2000" dirty="0">
              <a:solidFill>
                <a:schemeClr val="bg2">
                  <a:lumMod val="25000"/>
                </a:schemeClr>
              </a:solidFill>
              <a:latin typeface="Roboto Slab" pitchFamily="2" charset="0"/>
              <a:ea typeface="Roboto Slab" pitchFamily="2" charset="0"/>
            </a:endParaRPr>
          </a:p>
        </p:txBody>
      </p:sp>
      <p:sp>
        <p:nvSpPr>
          <p:cNvPr id="35" name="Abgerundetes Rechteck 16">
            <a:extLst>
              <a:ext uri="{FF2B5EF4-FFF2-40B4-BE49-F238E27FC236}">
                <a16:creationId xmlns:a16="http://schemas.microsoft.com/office/drawing/2014/main" id="{987ACD84-2B6F-4893-BCF5-5FD91091BAD3}"/>
              </a:ext>
            </a:extLst>
          </p:cNvPr>
          <p:cNvSpPr/>
          <p:nvPr/>
        </p:nvSpPr>
        <p:spPr>
          <a:xfrm>
            <a:off x="525541" y="3724709"/>
            <a:ext cx="4876318" cy="2485787"/>
          </a:xfrm>
          <a:prstGeom prst="roundRect">
            <a:avLst/>
          </a:prstGeom>
          <a:solidFill>
            <a:schemeClr val="bg1"/>
          </a:solidFill>
          <a:ln>
            <a:solidFill>
              <a:schemeClr val="accent6">
                <a:lumMod val="75000"/>
              </a:schemeClr>
            </a:solidFill>
          </a:ln>
        </p:spPr>
        <p:txBody>
          <a:bodyPr wrap="square">
            <a:spAutoFit/>
          </a:bodyPr>
          <a:lstStyle/>
          <a:p>
            <a:pPr>
              <a:buClr>
                <a:schemeClr val="accent6">
                  <a:lumMod val="75000"/>
                </a:schemeClr>
              </a:buClr>
              <a:buSzPct val="120000"/>
              <a:defRPr/>
            </a:pPr>
            <a:r>
              <a:rPr lang="de-DE" altLang="de-DE" sz="2000" b="1" dirty="0" smtClean="0">
                <a:solidFill>
                  <a:schemeClr val="bg2">
                    <a:lumMod val="25000"/>
                  </a:schemeClr>
                </a:solidFill>
                <a:latin typeface="Roboto Slab" pitchFamily="2" charset="0"/>
                <a:ea typeface="Roboto Slab" pitchFamily="2" charset="0"/>
              </a:rPr>
              <a:t>Psychische Belastung:</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Rollenkonflikt (z.B. Arbeit-Familie)</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Konflikte zwischen persönlichen Bedürfnissen und Pflege</a:t>
            </a:r>
          </a:p>
          <a:p>
            <a:pPr marL="342900" indent="-342900">
              <a:buClr>
                <a:schemeClr val="accent6">
                  <a:lumMod val="75000"/>
                </a:schemeClr>
              </a:buClr>
              <a:buSzPct val="120000"/>
              <a:buFont typeface="Arial" panose="020B0604020202020204" pitchFamily="34" charset="0"/>
              <a:buChar char="•"/>
              <a:defRPr/>
            </a:pPr>
            <a:r>
              <a:rPr lang="de-DE" altLang="de-DE" sz="2000" dirty="0" smtClean="0">
                <a:solidFill>
                  <a:schemeClr val="bg2">
                    <a:lumMod val="25000"/>
                  </a:schemeClr>
                </a:solidFill>
                <a:latin typeface="Roboto Slab" pitchFamily="2" charset="0"/>
                <a:ea typeface="Roboto Slab" pitchFamily="2" charset="0"/>
              </a:rPr>
              <a:t>Soziale Isolation und Rollenüberlastung</a:t>
            </a:r>
            <a:endParaRPr lang="de-DE" altLang="de-DE" sz="2000" dirty="0">
              <a:solidFill>
                <a:schemeClr val="bg2">
                  <a:lumMod val="25000"/>
                </a:schemeClr>
              </a:solidFill>
              <a:latin typeface="Roboto Slab" pitchFamily="2" charset="0"/>
              <a:ea typeface="Roboto Slab" pitchFamily="2" charset="0"/>
            </a:endParaRPr>
          </a:p>
        </p:txBody>
      </p:sp>
      <p:sp>
        <p:nvSpPr>
          <p:cNvPr id="36" name="Textfeld 35">
            <a:extLst>
              <a:ext uri="{FF2B5EF4-FFF2-40B4-BE49-F238E27FC236}">
                <a16:creationId xmlns:a16="http://schemas.microsoft.com/office/drawing/2014/main" id="{31936A55-490B-4AB5-AC75-FFE29456711F}"/>
              </a:ext>
            </a:extLst>
          </p:cNvPr>
          <p:cNvSpPr txBox="1"/>
          <p:nvPr/>
        </p:nvSpPr>
        <p:spPr>
          <a:xfrm>
            <a:off x="467350" y="6519626"/>
            <a:ext cx="7505576" cy="253916"/>
          </a:xfrm>
          <a:prstGeom prst="rect">
            <a:avLst/>
          </a:prstGeom>
          <a:noFill/>
        </p:spPr>
        <p:txBody>
          <a:bodyPr wrap="square">
            <a:spAutoFit/>
          </a:bodyPr>
          <a:lstStyle/>
          <a:p>
            <a:r>
              <a:rPr lang="de-DE" sz="1050" dirty="0" smtClean="0">
                <a:solidFill>
                  <a:schemeClr val="bg2">
                    <a:lumMod val="25000"/>
                  </a:schemeClr>
                </a:solidFill>
                <a:latin typeface="Roboto Slab" pitchFamily="2" charset="0"/>
                <a:ea typeface="Roboto Slab" pitchFamily="2" charset="0"/>
              </a:rPr>
              <a:t>Quelle: Präsentationsunterlagen, DVSG Bundeskongress, Kassel 2019, Dr. Martin </a:t>
            </a:r>
            <a:r>
              <a:rPr lang="de-DE" sz="1050" dirty="0" err="1" smtClean="0">
                <a:solidFill>
                  <a:schemeClr val="bg2">
                    <a:lumMod val="25000"/>
                  </a:schemeClr>
                </a:solidFill>
                <a:latin typeface="Roboto Slab" pitchFamily="2" charset="0"/>
                <a:ea typeface="Roboto Slab" pitchFamily="2" charset="0"/>
              </a:rPr>
              <a:t>Berwig</a:t>
            </a:r>
            <a:r>
              <a:rPr lang="de-DE" sz="1050" dirty="0" smtClean="0">
                <a:solidFill>
                  <a:schemeClr val="bg2">
                    <a:lumMod val="25000"/>
                  </a:schemeClr>
                </a:solidFill>
                <a:latin typeface="Roboto Slab" pitchFamily="2" charset="0"/>
                <a:ea typeface="Roboto Slab" pitchFamily="2" charset="0"/>
              </a:rPr>
              <a:t> (Universität Leipzig)</a:t>
            </a:r>
            <a:endParaRPr lang="de-DE" sz="1050" dirty="0">
              <a:solidFill>
                <a:schemeClr val="bg2">
                  <a:lumMod val="25000"/>
                </a:schemeClr>
              </a:solidFill>
              <a:latin typeface="Roboto Slab" pitchFamily="2" charset="0"/>
              <a:ea typeface="Roboto Slab" pitchFamily="2" charset="0"/>
            </a:endParaRPr>
          </a:p>
        </p:txBody>
      </p:sp>
    </p:spTree>
    <p:extLst>
      <p:ext uri="{BB962C8B-B14F-4D97-AF65-F5344CB8AC3E}">
        <p14:creationId xmlns:p14="http://schemas.microsoft.com/office/powerpoint/2010/main" val="24649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26"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A3C7EAA6-B829-4DE0-B40A-26AAC84CD6E1}"/>
              </a:ext>
            </a:extLst>
          </p:cNvPr>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flipH="1">
            <a:off x="-131569" y="-818147"/>
            <a:ext cx="12358373" cy="8238916"/>
          </a:xfrm>
          <a:prstGeom prst="rect">
            <a:avLst/>
          </a:prstGeom>
        </p:spPr>
      </p:pic>
      <p:sp>
        <p:nvSpPr>
          <p:cNvPr id="5" name="Eine Ecke des Rechtecks abrunden 6"/>
          <p:cNvSpPr/>
          <p:nvPr/>
        </p:nvSpPr>
        <p:spPr>
          <a:xfrm rot="10800000" flipH="1">
            <a:off x="7102643" y="7420769"/>
            <a:ext cx="5650832" cy="1401099"/>
          </a:xfrm>
          <a:custGeom>
            <a:avLst/>
            <a:gdLst>
              <a:gd name="connsiteX0" fmla="*/ 0 w 6248400"/>
              <a:gd name="connsiteY0" fmla="*/ 0 h 2194560"/>
              <a:gd name="connsiteX1" fmla="*/ 5443721 w 6248400"/>
              <a:gd name="connsiteY1" fmla="*/ 0 h 2194560"/>
              <a:gd name="connsiteX2" fmla="*/ 6248400 w 6248400"/>
              <a:gd name="connsiteY2" fmla="*/ 804679 h 2194560"/>
              <a:gd name="connsiteX3" fmla="*/ 6248400 w 6248400"/>
              <a:gd name="connsiteY3" fmla="*/ 2194560 h 2194560"/>
              <a:gd name="connsiteX4" fmla="*/ 0 w 6248400"/>
              <a:gd name="connsiteY4" fmla="*/ 2194560 h 2194560"/>
              <a:gd name="connsiteX5" fmla="*/ 0 w 6248400"/>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650736"/>
              <a:gd name="connsiteY0" fmla="*/ 0 h 2194560"/>
              <a:gd name="connsiteX1" fmla="*/ 5443721 w 6650736"/>
              <a:gd name="connsiteY1" fmla="*/ 0 h 2194560"/>
              <a:gd name="connsiteX2" fmla="*/ 6248400 w 6650736"/>
              <a:gd name="connsiteY2" fmla="*/ 804679 h 2194560"/>
              <a:gd name="connsiteX3" fmla="*/ 6650736 w 6650736"/>
              <a:gd name="connsiteY3" fmla="*/ 2194560 h 2194560"/>
              <a:gd name="connsiteX4" fmla="*/ 0 w 6650736"/>
              <a:gd name="connsiteY4" fmla="*/ 2194560 h 2194560"/>
              <a:gd name="connsiteX5" fmla="*/ 0 w 6650736"/>
              <a:gd name="connsiteY5" fmla="*/ 0 h 2194560"/>
              <a:gd name="connsiteX0" fmla="*/ 0 w 6430650"/>
              <a:gd name="connsiteY0" fmla="*/ 0 h 2222991"/>
              <a:gd name="connsiteX1" fmla="*/ 5443721 w 6430650"/>
              <a:gd name="connsiteY1" fmla="*/ 0 h 2222991"/>
              <a:gd name="connsiteX2" fmla="*/ 6248400 w 6430650"/>
              <a:gd name="connsiteY2" fmla="*/ 804679 h 2222991"/>
              <a:gd name="connsiteX3" fmla="*/ 6430650 w 6430650"/>
              <a:gd name="connsiteY3" fmla="*/ 2222991 h 2222991"/>
              <a:gd name="connsiteX4" fmla="*/ 0 w 6430650"/>
              <a:gd name="connsiteY4" fmla="*/ 2194560 h 2222991"/>
              <a:gd name="connsiteX5" fmla="*/ 0 w 6430650"/>
              <a:gd name="connsiteY5" fmla="*/ 0 h 2222991"/>
              <a:gd name="connsiteX0" fmla="*/ 0 w 6430650"/>
              <a:gd name="connsiteY0" fmla="*/ 0 h 2222991"/>
              <a:gd name="connsiteX1" fmla="*/ 5443721 w 6430650"/>
              <a:gd name="connsiteY1" fmla="*/ 0 h 2222991"/>
              <a:gd name="connsiteX2" fmla="*/ 6083335 w 6430650"/>
              <a:gd name="connsiteY2" fmla="*/ 847326 h 2222991"/>
              <a:gd name="connsiteX3" fmla="*/ 6430650 w 6430650"/>
              <a:gd name="connsiteY3" fmla="*/ 2222991 h 2222991"/>
              <a:gd name="connsiteX4" fmla="*/ 0 w 6430650"/>
              <a:gd name="connsiteY4" fmla="*/ 2194560 h 2222991"/>
              <a:gd name="connsiteX5" fmla="*/ 0 w 6430650"/>
              <a:gd name="connsiteY5" fmla="*/ 0 h 2222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0650" h="2222991">
                <a:moveTo>
                  <a:pt x="0" y="0"/>
                </a:moveTo>
                <a:lnTo>
                  <a:pt x="5443721" y="0"/>
                </a:lnTo>
                <a:cubicBezTo>
                  <a:pt x="5888133" y="0"/>
                  <a:pt x="5863879" y="110306"/>
                  <a:pt x="6083335" y="847326"/>
                </a:cubicBezTo>
                <a:lnTo>
                  <a:pt x="6430650" y="2222991"/>
                </a:lnTo>
                <a:lnTo>
                  <a:pt x="0" y="2194560"/>
                </a:lnTo>
                <a:lnTo>
                  <a:pt x="0" y="0"/>
                </a:lnTo>
                <a:close/>
              </a:path>
            </a:pathLst>
          </a:custGeom>
          <a:gradFill>
            <a:gsLst>
              <a:gs pos="0">
                <a:srgbClr val="619829"/>
              </a:gs>
              <a:gs pos="100000">
                <a:srgbClr val="A7CB6F"/>
              </a:gs>
            </a:gsLst>
            <a:lin ang="0" scaled="1"/>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Textfeld 5"/>
          <p:cNvSpPr txBox="1"/>
          <p:nvPr/>
        </p:nvSpPr>
        <p:spPr>
          <a:xfrm>
            <a:off x="-240632" y="7420769"/>
            <a:ext cx="8485632" cy="1464231"/>
          </a:xfrm>
          <a:prstGeom prst="roundRect">
            <a:avLst/>
          </a:prstGeom>
          <a:noFill/>
          <a:ln>
            <a:noFill/>
          </a:ln>
        </p:spPr>
        <p:txBody>
          <a:bodyPr wrap="square" rtlCol="0" anchor="ctr">
            <a:spAutoFit/>
          </a:bodyPr>
          <a:lstStyle/>
          <a:p>
            <a:r>
              <a:rPr lang="de-DE" sz="4000" b="1" dirty="0" smtClean="0">
                <a:solidFill>
                  <a:schemeClr val="bg1"/>
                </a:solidFill>
                <a:latin typeface="Roboto Slab Medium" pitchFamily="2" charset="0"/>
                <a:ea typeface="Roboto Slab Medium" pitchFamily="2" charset="0"/>
              </a:rPr>
              <a:t>INFOVERANSTALTUNG </a:t>
            </a:r>
          </a:p>
          <a:p>
            <a:r>
              <a:rPr lang="de-DE" sz="4000" b="1" dirty="0" smtClean="0">
                <a:solidFill>
                  <a:schemeClr val="bg1"/>
                </a:solidFill>
                <a:latin typeface="Roboto Slab Medium" pitchFamily="2" charset="0"/>
                <a:ea typeface="Roboto Slab Medium" pitchFamily="2" charset="0"/>
              </a:rPr>
              <a:t>ZUM THEMA „DEMENZ“</a:t>
            </a:r>
          </a:p>
        </p:txBody>
      </p:sp>
      <p:pic>
        <p:nvPicPr>
          <p:cNvPr id="7" name="Grafik 6"/>
          <p:cNvPicPr>
            <a:picLocks noChangeAspect="1"/>
          </p:cNvPicPr>
          <p:nvPr/>
        </p:nvPicPr>
        <p:blipFill>
          <a:blip r:embed="rId3">
            <a:biLevel thresh="25000"/>
          </a:blip>
          <a:stretch>
            <a:fillRect/>
          </a:stretch>
        </p:blipFill>
        <p:spPr>
          <a:xfrm>
            <a:off x="3199779" y="7195773"/>
            <a:ext cx="2431002" cy="773914"/>
          </a:xfrm>
          <a:prstGeom prst="rect">
            <a:avLst/>
          </a:prstGeom>
        </p:spPr>
      </p:pic>
      <p:sp>
        <p:nvSpPr>
          <p:cNvPr id="14" name="Rechteck 13"/>
          <p:cNvSpPr/>
          <p:nvPr/>
        </p:nvSpPr>
        <p:spPr>
          <a:xfrm>
            <a:off x="467350" y="960926"/>
            <a:ext cx="5866073" cy="461665"/>
          </a:xfrm>
          <a:prstGeom prst="rect">
            <a:avLst/>
          </a:prstGeom>
        </p:spPr>
        <p:txBody>
          <a:bodyPr wrap="square">
            <a:spAutoFit/>
          </a:bodyPr>
          <a:lstStyle/>
          <a:p>
            <a:pPr>
              <a:buClr>
                <a:schemeClr val="accent6">
                  <a:lumMod val="75000"/>
                </a:schemeClr>
              </a:buClr>
              <a:buSzPct val="120000"/>
              <a:defRPr/>
            </a:pPr>
            <a:r>
              <a:rPr lang="de-DE" altLang="de-DE" sz="2400" b="1" dirty="0" smtClean="0">
                <a:solidFill>
                  <a:schemeClr val="bg2">
                    <a:lumMod val="25000"/>
                  </a:schemeClr>
                </a:solidFill>
                <a:latin typeface="Roboto Slab" pitchFamily="2" charset="0"/>
                <a:ea typeface="Roboto Slab" pitchFamily="2" charset="0"/>
              </a:rPr>
              <a:t>Belastungen für pflegende Angehörige:</a:t>
            </a:r>
          </a:p>
        </p:txBody>
      </p:sp>
      <p:graphicFrame>
        <p:nvGraphicFramePr>
          <p:cNvPr id="17" name="Diagramm 16">
            <a:extLst>
              <a:ext uri="{FF2B5EF4-FFF2-40B4-BE49-F238E27FC236}">
                <a16:creationId xmlns:a16="http://schemas.microsoft.com/office/drawing/2014/main" id="{AACBE04A-250E-4549-813D-C18079EC1D03}"/>
              </a:ext>
            </a:extLst>
          </p:cNvPr>
          <p:cNvGraphicFramePr/>
          <p:nvPr>
            <p:extLst>
              <p:ext uri="{D42A27DB-BD31-4B8C-83A1-F6EECF244321}">
                <p14:modId xmlns:p14="http://schemas.microsoft.com/office/powerpoint/2010/main" val="2681784683"/>
              </p:ext>
            </p:extLst>
          </p:nvPr>
        </p:nvGraphicFramePr>
        <p:xfrm>
          <a:off x="13277496" y="4161782"/>
          <a:ext cx="6419280" cy="380790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feld 18">
            <a:extLst>
              <a:ext uri="{FF2B5EF4-FFF2-40B4-BE49-F238E27FC236}">
                <a16:creationId xmlns:a16="http://schemas.microsoft.com/office/drawing/2014/main" id="{C357F40B-E22C-405D-A7BD-23F600258E7A}"/>
              </a:ext>
            </a:extLst>
          </p:cNvPr>
          <p:cNvSpPr txBox="1"/>
          <p:nvPr/>
        </p:nvSpPr>
        <p:spPr>
          <a:xfrm>
            <a:off x="13020586" y="5055395"/>
            <a:ext cx="3145902" cy="1464231"/>
          </a:xfrm>
          <a:prstGeom prst="roundRect">
            <a:avLst/>
          </a:prstGeom>
          <a:noFill/>
          <a:ln>
            <a:solidFill>
              <a:schemeClr val="accent6">
                <a:lumMod val="75000"/>
              </a:schemeClr>
            </a:solidFill>
          </a:ln>
        </p:spPr>
        <p:txBody>
          <a:bodyPr wrap="square" rtlCol="0">
            <a:spAutoFit/>
          </a:bodyPr>
          <a:lstStyle/>
          <a:p>
            <a:r>
              <a:rPr lang="de-DE" sz="1600" b="1" dirty="0">
                <a:solidFill>
                  <a:schemeClr val="bg2">
                    <a:lumMod val="25000"/>
                  </a:schemeClr>
                </a:solidFill>
                <a:latin typeface="Roboto Slab" pitchFamily="2" charset="0"/>
                <a:ea typeface="Roboto Slab" pitchFamily="2" charset="0"/>
              </a:rPr>
              <a:t>Verhältnis 65-80-jährige zu Ü80 in 2020 - 2050:</a:t>
            </a:r>
          </a:p>
          <a:p>
            <a:r>
              <a:rPr lang="de-DE" sz="1600" b="1" dirty="0">
                <a:solidFill>
                  <a:schemeClr val="bg2">
                    <a:lumMod val="25000"/>
                  </a:schemeClr>
                </a:solidFill>
                <a:latin typeface="Roboto Slab" pitchFamily="2" charset="0"/>
                <a:ea typeface="Roboto Slab" pitchFamily="2" charset="0"/>
              </a:rPr>
              <a:t>2020 insgesamt 6,5 Millionen zu 2050 insgesamt 3,1 Millionen</a:t>
            </a:r>
          </a:p>
        </p:txBody>
      </p:sp>
      <p:sp>
        <p:nvSpPr>
          <p:cNvPr id="25" name="Textfeld 24">
            <a:extLst>
              <a:ext uri="{FF2B5EF4-FFF2-40B4-BE49-F238E27FC236}">
                <a16:creationId xmlns:a16="http://schemas.microsoft.com/office/drawing/2014/main" id="{928FBAD0-A959-4283-9220-9CFB5BC22AAB}"/>
              </a:ext>
            </a:extLst>
          </p:cNvPr>
          <p:cNvSpPr txBox="1"/>
          <p:nvPr/>
        </p:nvSpPr>
        <p:spPr>
          <a:xfrm>
            <a:off x="13277496" y="2759061"/>
            <a:ext cx="3676875" cy="1464231"/>
          </a:xfrm>
          <a:prstGeom prst="roundRect">
            <a:avLst/>
          </a:prstGeom>
          <a:solidFill>
            <a:schemeClr val="accent6">
              <a:lumMod val="40000"/>
              <a:lumOff val="60000"/>
            </a:schemeClr>
          </a:solidFill>
          <a:ln>
            <a:solidFill>
              <a:schemeClr val="accent6">
                <a:lumMod val="75000"/>
              </a:schemeClr>
            </a:solidFill>
          </a:ln>
        </p:spPr>
        <p:txBody>
          <a:bodyPr wrap="square" rtlCol="0">
            <a:spAutoFit/>
          </a:bodyPr>
          <a:lstStyle/>
          <a:p>
            <a:r>
              <a:rPr lang="de-DE" sz="1600" dirty="0" smtClean="0">
                <a:solidFill>
                  <a:schemeClr val="bg2">
                    <a:lumMod val="25000"/>
                  </a:schemeClr>
                </a:solidFill>
                <a:latin typeface="Roboto Slab" pitchFamily="2" charset="0"/>
                <a:ea typeface="Roboto Slab" pitchFamily="2" charset="0"/>
              </a:rPr>
              <a:t>Mit </a:t>
            </a:r>
            <a:r>
              <a:rPr lang="de-DE" sz="1600" dirty="0">
                <a:solidFill>
                  <a:schemeClr val="bg2">
                    <a:lumMod val="25000"/>
                  </a:schemeClr>
                </a:solidFill>
                <a:latin typeface="Roboto Slab" pitchFamily="2" charset="0"/>
                <a:ea typeface="Roboto Slab" pitchFamily="2" charset="0"/>
              </a:rPr>
              <a:t>Zunahme der älter werdenden </a:t>
            </a:r>
            <a:r>
              <a:rPr lang="de-DE" sz="1600" dirty="0" smtClean="0">
                <a:solidFill>
                  <a:schemeClr val="bg2">
                    <a:lumMod val="25000"/>
                  </a:schemeClr>
                </a:solidFill>
                <a:latin typeface="Roboto Slab" pitchFamily="2" charset="0"/>
                <a:ea typeface="Roboto Slab" pitchFamily="2" charset="0"/>
              </a:rPr>
              <a:t>Bevölkerung, steigt auch die Zahl älterer Pflegepersonen, die selbst altersbedingte Einschränkungen erleben werden.</a:t>
            </a:r>
            <a:endParaRPr lang="de-DE" sz="1600" dirty="0">
              <a:solidFill>
                <a:schemeClr val="bg2">
                  <a:lumMod val="25000"/>
                </a:schemeClr>
              </a:solidFill>
              <a:latin typeface="Roboto Slab" pitchFamily="2" charset="0"/>
              <a:ea typeface="Roboto Slab" pitchFamily="2" charset="0"/>
            </a:endParaRPr>
          </a:p>
        </p:txBody>
      </p:sp>
      <p:sp>
        <p:nvSpPr>
          <p:cNvPr id="36" name="Textfeld 35">
            <a:extLst>
              <a:ext uri="{FF2B5EF4-FFF2-40B4-BE49-F238E27FC236}">
                <a16:creationId xmlns:a16="http://schemas.microsoft.com/office/drawing/2014/main" id="{31936A55-490B-4AB5-AC75-FFE29456711F}"/>
              </a:ext>
            </a:extLst>
          </p:cNvPr>
          <p:cNvSpPr txBox="1"/>
          <p:nvPr/>
        </p:nvSpPr>
        <p:spPr>
          <a:xfrm>
            <a:off x="467350" y="6519626"/>
            <a:ext cx="7505576" cy="253916"/>
          </a:xfrm>
          <a:prstGeom prst="rect">
            <a:avLst/>
          </a:prstGeom>
          <a:noFill/>
        </p:spPr>
        <p:txBody>
          <a:bodyPr wrap="square">
            <a:spAutoFit/>
          </a:bodyPr>
          <a:lstStyle/>
          <a:p>
            <a:r>
              <a:rPr lang="de-DE" sz="1050" dirty="0" smtClean="0">
                <a:solidFill>
                  <a:schemeClr val="bg2">
                    <a:lumMod val="25000"/>
                  </a:schemeClr>
                </a:solidFill>
                <a:latin typeface="Roboto Slab" pitchFamily="2" charset="0"/>
                <a:ea typeface="Roboto Slab" pitchFamily="2" charset="0"/>
              </a:rPr>
              <a:t>Quelle: Präsentationsunterlagen, DVSG Bundeskongress, Kassel 2019, Dr. Martin </a:t>
            </a:r>
            <a:r>
              <a:rPr lang="de-DE" sz="1050" dirty="0" err="1" smtClean="0">
                <a:solidFill>
                  <a:schemeClr val="bg2">
                    <a:lumMod val="25000"/>
                  </a:schemeClr>
                </a:solidFill>
                <a:latin typeface="Roboto Slab" pitchFamily="2" charset="0"/>
                <a:ea typeface="Roboto Slab" pitchFamily="2" charset="0"/>
              </a:rPr>
              <a:t>Berwig</a:t>
            </a:r>
            <a:r>
              <a:rPr lang="de-DE" sz="1050" dirty="0" smtClean="0">
                <a:solidFill>
                  <a:schemeClr val="bg2">
                    <a:lumMod val="25000"/>
                  </a:schemeClr>
                </a:solidFill>
                <a:latin typeface="Roboto Slab" pitchFamily="2" charset="0"/>
                <a:ea typeface="Roboto Slab" pitchFamily="2" charset="0"/>
              </a:rPr>
              <a:t> (Universität Leipzig)</a:t>
            </a:r>
            <a:endParaRPr lang="de-DE" sz="1050" dirty="0">
              <a:solidFill>
                <a:schemeClr val="bg2">
                  <a:lumMod val="25000"/>
                </a:schemeClr>
              </a:solidFill>
              <a:latin typeface="Roboto Slab" pitchFamily="2" charset="0"/>
              <a:ea typeface="Roboto Slab" pitchFamily="2" charset="0"/>
            </a:endParaRPr>
          </a:p>
        </p:txBody>
      </p:sp>
      <p:sp>
        <p:nvSpPr>
          <p:cNvPr id="18" name="Textfeld 17"/>
          <p:cNvSpPr txBox="1"/>
          <p:nvPr/>
        </p:nvSpPr>
        <p:spPr>
          <a:xfrm>
            <a:off x="9488616" y="5856730"/>
            <a:ext cx="3022600" cy="307777"/>
          </a:xfrm>
          <a:prstGeom prst="rect">
            <a:avLst/>
          </a:prstGeom>
          <a:noFill/>
        </p:spPr>
        <p:txBody>
          <a:bodyPr wrap="square" rtlCol="0">
            <a:spAutoFit/>
          </a:bodyPr>
          <a:lstStyle/>
          <a:p>
            <a:r>
              <a:rPr lang="de-DE" sz="1400" i="1" dirty="0" smtClean="0"/>
              <a:t>Quelle: Barmer 2018; </a:t>
            </a:r>
            <a:r>
              <a:rPr lang="de-DE" sz="1400" i="1" dirty="0" err="1" smtClean="0"/>
              <a:t>WIdO</a:t>
            </a:r>
            <a:r>
              <a:rPr lang="de-DE" sz="1400" i="1" dirty="0" smtClean="0"/>
              <a:t> 2020</a:t>
            </a:r>
            <a:endParaRPr lang="de-DE" sz="1400" i="1" dirty="0"/>
          </a:p>
        </p:txBody>
      </p:sp>
      <p:sp>
        <p:nvSpPr>
          <p:cNvPr id="21" name="Textfeld 20"/>
          <p:cNvSpPr txBox="1"/>
          <p:nvPr/>
        </p:nvSpPr>
        <p:spPr>
          <a:xfrm>
            <a:off x="685800" y="2051112"/>
            <a:ext cx="3962400" cy="112371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de-DE" dirty="0" smtClean="0">
              <a:latin typeface="Roboto Slab" pitchFamily="2" charset="0"/>
              <a:ea typeface="Roboto Slab" pitchFamily="2" charset="0"/>
            </a:endParaRPr>
          </a:p>
          <a:p>
            <a:pPr algn="ctr"/>
            <a:r>
              <a:rPr lang="de-DE" sz="2400" dirty="0" smtClean="0">
                <a:latin typeface="Roboto Slab" pitchFamily="2" charset="0"/>
                <a:ea typeface="Roboto Slab" pitchFamily="2" charset="0"/>
              </a:rPr>
              <a:t>Psychische Belastung</a:t>
            </a:r>
          </a:p>
          <a:p>
            <a:pPr algn="ctr"/>
            <a:endParaRPr lang="de-DE" dirty="0">
              <a:latin typeface="Roboto Slab" pitchFamily="2" charset="0"/>
              <a:ea typeface="Roboto Slab" pitchFamily="2" charset="0"/>
            </a:endParaRPr>
          </a:p>
        </p:txBody>
      </p:sp>
      <p:sp>
        <p:nvSpPr>
          <p:cNvPr id="22" name="Textfeld 21"/>
          <p:cNvSpPr txBox="1"/>
          <p:nvPr/>
        </p:nvSpPr>
        <p:spPr>
          <a:xfrm>
            <a:off x="685800" y="3392065"/>
            <a:ext cx="3962400" cy="112371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de-DE" dirty="0" smtClean="0">
              <a:latin typeface="Roboto Slab" pitchFamily="2" charset="0"/>
              <a:ea typeface="Roboto Slab" pitchFamily="2" charset="0"/>
            </a:endParaRPr>
          </a:p>
          <a:p>
            <a:pPr algn="ctr"/>
            <a:r>
              <a:rPr lang="de-DE" sz="2400" dirty="0" smtClean="0">
                <a:latin typeface="Roboto Slab" pitchFamily="2" charset="0"/>
                <a:ea typeface="Roboto Slab" pitchFamily="2" charset="0"/>
              </a:rPr>
              <a:t>Zeitliche Belastung</a:t>
            </a:r>
          </a:p>
          <a:p>
            <a:pPr algn="ctr"/>
            <a:endParaRPr lang="de-DE" dirty="0">
              <a:latin typeface="Roboto Slab" pitchFamily="2" charset="0"/>
              <a:ea typeface="Roboto Slab" pitchFamily="2" charset="0"/>
            </a:endParaRPr>
          </a:p>
        </p:txBody>
      </p:sp>
      <p:sp>
        <p:nvSpPr>
          <p:cNvPr id="23" name="Textfeld 22"/>
          <p:cNvSpPr txBox="1"/>
          <p:nvPr/>
        </p:nvSpPr>
        <p:spPr>
          <a:xfrm>
            <a:off x="685800" y="4733018"/>
            <a:ext cx="3962400" cy="112371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de-DE" dirty="0" smtClean="0">
              <a:latin typeface="Roboto Slab" pitchFamily="2" charset="0"/>
              <a:ea typeface="Roboto Slab" pitchFamily="2" charset="0"/>
            </a:endParaRPr>
          </a:p>
          <a:p>
            <a:pPr algn="ctr"/>
            <a:r>
              <a:rPr lang="de-DE" sz="2400" dirty="0" smtClean="0">
                <a:latin typeface="Roboto Slab" pitchFamily="2" charset="0"/>
                <a:ea typeface="Roboto Slab" pitchFamily="2" charset="0"/>
              </a:rPr>
              <a:t>Finanzielle Belastung</a:t>
            </a:r>
          </a:p>
          <a:p>
            <a:pPr algn="ctr"/>
            <a:endParaRPr lang="de-DE" dirty="0">
              <a:latin typeface="Roboto Slab" pitchFamily="2" charset="0"/>
              <a:ea typeface="Roboto Slab" pitchFamily="2" charset="0"/>
            </a:endParaRPr>
          </a:p>
        </p:txBody>
      </p:sp>
      <p:sp>
        <p:nvSpPr>
          <p:cNvPr id="24" name="Pfeil nach rechts 23"/>
          <p:cNvSpPr/>
          <p:nvPr/>
        </p:nvSpPr>
        <p:spPr>
          <a:xfrm>
            <a:off x="4826000" y="2382752"/>
            <a:ext cx="1270000" cy="4604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7" name="Pfeil nach rechts 26"/>
          <p:cNvSpPr/>
          <p:nvPr/>
        </p:nvSpPr>
        <p:spPr>
          <a:xfrm>
            <a:off x="4826000" y="3723705"/>
            <a:ext cx="1270000" cy="4604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8" name="Pfeil nach rechts 27"/>
          <p:cNvSpPr/>
          <p:nvPr/>
        </p:nvSpPr>
        <p:spPr>
          <a:xfrm>
            <a:off x="4826000" y="5064658"/>
            <a:ext cx="1270000" cy="4604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0" name="Rechteck 29"/>
          <p:cNvSpPr/>
          <p:nvPr/>
        </p:nvSpPr>
        <p:spPr>
          <a:xfrm>
            <a:off x="6398775" y="2025192"/>
            <a:ext cx="5160942" cy="3847207"/>
          </a:xfrm>
          <a:prstGeom prst="rect">
            <a:avLst/>
          </a:prstGeom>
        </p:spPr>
        <p:txBody>
          <a:bodyPr wrap="square">
            <a:spAutoFit/>
          </a:bodyPr>
          <a:lstStyle/>
          <a:p>
            <a:pPr>
              <a:buClr>
                <a:schemeClr val="accent6">
                  <a:lumMod val="75000"/>
                </a:schemeClr>
              </a:buClr>
              <a:buSzPct val="120000"/>
              <a:defRPr/>
            </a:pPr>
            <a:r>
              <a:rPr lang="de-DE" altLang="de-DE" sz="2400" dirty="0" smtClean="0">
                <a:latin typeface="Roboto Slab" pitchFamily="2" charset="0"/>
                <a:ea typeface="Roboto Slab" pitchFamily="2" charset="0"/>
              </a:rPr>
              <a:t>26% sehr starke Belastung, </a:t>
            </a:r>
            <a:br>
              <a:rPr lang="de-DE" altLang="de-DE" sz="2400" dirty="0" smtClean="0">
                <a:latin typeface="Roboto Slab" pitchFamily="2" charset="0"/>
                <a:ea typeface="Roboto Slab" pitchFamily="2" charset="0"/>
              </a:rPr>
            </a:br>
            <a:r>
              <a:rPr lang="de-DE" altLang="de-DE" sz="2400" dirty="0" smtClean="0">
                <a:latin typeface="Roboto Slab" pitchFamily="2" charset="0"/>
                <a:ea typeface="Roboto Slab" pitchFamily="2" charset="0"/>
              </a:rPr>
              <a:t>46% mittlere Belastung</a:t>
            </a:r>
          </a:p>
          <a:p>
            <a:pPr>
              <a:buClr>
                <a:schemeClr val="accent6">
                  <a:lumMod val="75000"/>
                </a:schemeClr>
              </a:buClr>
              <a:buSzPct val="120000"/>
              <a:defRPr/>
            </a:pPr>
            <a:r>
              <a:rPr lang="de-DE" altLang="de-DE" sz="2400" dirty="0" smtClean="0">
                <a:latin typeface="Roboto Slab" pitchFamily="2" charset="0"/>
                <a:ea typeface="Roboto Slab" pitchFamily="2" charset="0"/>
              </a:rPr>
              <a:t>40% Schlafmangel</a:t>
            </a:r>
            <a:endParaRPr lang="de-DE" altLang="de-DE" sz="2400" dirty="0">
              <a:latin typeface="Roboto Slab" pitchFamily="2" charset="0"/>
              <a:ea typeface="Roboto Slab" pitchFamily="2" charset="0"/>
            </a:endParaRPr>
          </a:p>
          <a:p>
            <a:pPr>
              <a:buClr>
                <a:schemeClr val="accent6">
                  <a:lumMod val="75000"/>
                </a:schemeClr>
              </a:buClr>
              <a:buSzPct val="120000"/>
              <a:defRPr/>
            </a:pPr>
            <a:endParaRPr lang="de-DE" altLang="de-DE" sz="2800" dirty="0" smtClean="0">
              <a:latin typeface="Roboto Slab" pitchFamily="2" charset="0"/>
              <a:ea typeface="Roboto Slab" pitchFamily="2" charset="0"/>
            </a:endParaRPr>
          </a:p>
          <a:p>
            <a:pPr>
              <a:buClr>
                <a:schemeClr val="accent6">
                  <a:lumMod val="75000"/>
                </a:schemeClr>
              </a:buClr>
              <a:buSzPct val="120000"/>
              <a:defRPr/>
            </a:pPr>
            <a:r>
              <a:rPr lang="de-DE" altLang="de-DE" sz="2400" dirty="0" smtClean="0">
                <a:latin typeface="Roboto Slab" pitchFamily="2" charset="0"/>
                <a:ea typeface="Roboto Slab" pitchFamily="2" charset="0"/>
              </a:rPr>
              <a:t>¼ versorgt 10 Stunden täglich, </a:t>
            </a:r>
            <a:br>
              <a:rPr lang="de-DE" altLang="de-DE" sz="2400" dirty="0" smtClean="0">
                <a:latin typeface="Roboto Slab" pitchFamily="2" charset="0"/>
                <a:ea typeface="Roboto Slab" pitchFamily="2" charset="0"/>
              </a:rPr>
            </a:br>
            <a:r>
              <a:rPr lang="de-DE" altLang="de-DE" sz="2400" dirty="0" smtClean="0">
                <a:latin typeface="Roboto Slab" pitchFamily="2" charset="0"/>
                <a:ea typeface="Roboto Slab" pitchFamily="2" charset="0"/>
              </a:rPr>
              <a:t>jeder 10. Haushalt 20 Stunden täglich</a:t>
            </a:r>
            <a:endParaRPr lang="de-DE" altLang="de-DE" sz="2400" dirty="0">
              <a:latin typeface="Roboto Slab" pitchFamily="2" charset="0"/>
              <a:ea typeface="Roboto Slab" pitchFamily="2" charset="0"/>
            </a:endParaRPr>
          </a:p>
          <a:p>
            <a:pPr>
              <a:buClr>
                <a:schemeClr val="accent6">
                  <a:lumMod val="75000"/>
                </a:schemeClr>
              </a:buClr>
              <a:buSzPct val="120000"/>
              <a:defRPr/>
            </a:pPr>
            <a:endParaRPr lang="de-DE" altLang="de-DE" sz="2400" dirty="0" smtClean="0">
              <a:latin typeface="Roboto Slab" pitchFamily="2" charset="0"/>
              <a:ea typeface="Roboto Slab" pitchFamily="2" charset="0"/>
            </a:endParaRPr>
          </a:p>
          <a:p>
            <a:pPr>
              <a:buClr>
                <a:schemeClr val="accent6">
                  <a:lumMod val="75000"/>
                </a:schemeClr>
              </a:buClr>
              <a:buSzPct val="120000"/>
              <a:defRPr/>
            </a:pPr>
            <a:r>
              <a:rPr lang="de-DE" altLang="de-DE" sz="2400" dirty="0" smtClean="0">
                <a:latin typeface="Roboto Slab" pitchFamily="2" charset="0"/>
                <a:ea typeface="Roboto Slab" pitchFamily="2" charset="0"/>
              </a:rPr>
              <a:t>Jeder 4. Arbeit reduziert oder aufgegeben</a:t>
            </a:r>
            <a:endParaRPr lang="de-DE" altLang="de-DE" sz="2400" dirty="0">
              <a:latin typeface="Roboto Slab" pitchFamily="2" charset="0"/>
              <a:ea typeface="Roboto Slab" pitchFamily="2" charset="0"/>
            </a:endParaRPr>
          </a:p>
        </p:txBody>
      </p:sp>
    </p:spTree>
    <p:extLst>
      <p:ext uri="{BB962C8B-B14F-4D97-AF65-F5344CB8AC3E}">
        <p14:creationId xmlns:p14="http://schemas.microsoft.com/office/powerpoint/2010/main" val="12901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animBg="1"/>
      <p:bldP spid="28"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Breitbild</PresentationFormat>
  <Paragraphs>248</Paragraphs>
  <Slides>25</Slides>
  <Notes>2</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25</vt:i4>
      </vt:variant>
    </vt:vector>
  </HeadingPairs>
  <TitlesOfParts>
    <vt:vector size="35" baseType="lpstr">
      <vt:lpstr>Arial</vt:lpstr>
      <vt:lpstr>Calibri</vt:lpstr>
      <vt:lpstr>Calibri Light</vt:lpstr>
      <vt:lpstr>PT Sans Narrow</vt:lpstr>
      <vt:lpstr>Roboto Slab</vt:lpstr>
      <vt:lpstr>Roboto Slab Light</vt:lpstr>
      <vt:lpstr>Roboto Slab Medium</vt:lpstr>
      <vt:lpstr>Office</vt:lpstr>
      <vt:lpstr>1_Benutzerdefiniertes Design</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 Förster</dc:creator>
  <cp:lastModifiedBy>Stephan Förster</cp:lastModifiedBy>
  <cp:revision>176</cp:revision>
  <dcterms:created xsi:type="dcterms:W3CDTF">2021-01-31T11:10:11Z</dcterms:created>
  <dcterms:modified xsi:type="dcterms:W3CDTF">2021-11-02T21:14:53Z</dcterms:modified>
</cp:coreProperties>
</file>